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12"/>
  </p:handoutMasterIdLst>
  <p:sldIdLst>
    <p:sldId id="256" r:id="rId5"/>
    <p:sldId id="258" r:id="rId6"/>
    <p:sldId id="259" r:id="rId7"/>
    <p:sldId id="260" r:id="rId8"/>
    <p:sldId id="263" r:id="rId9"/>
    <p:sldId id="261" r:id="rId10"/>
    <p:sldId id="262" r:id="rId11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272757A-A856-43EA-8C85-FE23B4978B79}" v="4" dt="2025-04-21T16:54:42.55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24" autoAdjust="0"/>
    <p:restoredTop sz="94671" autoAdjust="0"/>
  </p:normalViewPr>
  <p:slideViewPr>
    <p:cSldViewPr>
      <p:cViewPr varScale="1">
        <p:scale>
          <a:sx n="66" d="100"/>
          <a:sy n="66" d="100"/>
        </p:scale>
        <p:origin x="932" y="2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naan, Samer" userId="bc9c35f2-02e6-43d5-acc4-4fcebd3502a1" providerId="ADAL" clId="{F6A0A48F-899D-4A77-B34F-9C5E6FB77F43}"/>
    <pc:docChg chg="custSel modSld">
      <pc:chgData name="Kanaan, Samer" userId="bc9c35f2-02e6-43d5-acc4-4fcebd3502a1" providerId="ADAL" clId="{F6A0A48F-899D-4A77-B34F-9C5E6FB77F43}" dt="2024-01-23T20:47:36.334" v="112" actId="207"/>
      <pc:docMkLst>
        <pc:docMk/>
      </pc:docMkLst>
      <pc:sldChg chg="modSp mod">
        <pc:chgData name="Kanaan, Samer" userId="bc9c35f2-02e6-43d5-acc4-4fcebd3502a1" providerId="ADAL" clId="{F6A0A48F-899D-4A77-B34F-9C5E6FB77F43}" dt="2024-01-23T20:47:36.334" v="112" actId="207"/>
        <pc:sldMkLst>
          <pc:docMk/>
          <pc:sldMk cId="0" sldId="258"/>
        </pc:sldMkLst>
      </pc:sldChg>
      <pc:sldChg chg="modSp mod">
        <pc:chgData name="Kanaan, Samer" userId="bc9c35f2-02e6-43d5-acc4-4fcebd3502a1" providerId="ADAL" clId="{F6A0A48F-899D-4A77-B34F-9C5E6FB77F43}" dt="2024-01-23T20:42:38.197" v="111" actId="20577"/>
        <pc:sldMkLst>
          <pc:docMk/>
          <pc:sldMk cId="0" sldId="260"/>
        </pc:sldMkLst>
      </pc:sldChg>
    </pc:docChg>
  </pc:docChgLst>
  <pc:docChgLst>
    <pc:chgData name="Kanaan, Samer" userId="bc9c35f2-02e6-43d5-acc4-4fcebd3502a1" providerId="ADAL" clId="{C272757A-A856-43EA-8C85-FE23B4978B79}"/>
    <pc:docChg chg="undo custSel addSld delSld modSld sldOrd">
      <pc:chgData name="Kanaan, Samer" userId="bc9c35f2-02e6-43d5-acc4-4fcebd3502a1" providerId="ADAL" clId="{C272757A-A856-43EA-8C85-FE23B4978B79}" dt="2025-04-21T17:05:01.320" v="642" actId="207"/>
      <pc:docMkLst>
        <pc:docMk/>
      </pc:docMkLst>
      <pc:sldChg chg="modSp mod">
        <pc:chgData name="Kanaan, Samer" userId="bc9c35f2-02e6-43d5-acc4-4fcebd3502a1" providerId="ADAL" clId="{C272757A-A856-43EA-8C85-FE23B4978B79}" dt="2025-04-21T16:52:31.078" v="562" actId="6549"/>
        <pc:sldMkLst>
          <pc:docMk/>
          <pc:sldMk cId="0" sldId="256"/>
        </pc:sldMkLst>
        <pc:spChg chg="mod">
          <ac:chgData name="Kanaan, Samer" userId="bc9c35f2-02e6-43d5-acc4-4fcebd3502a1" providerId="ADAL" clId="{C272757A-A856-43EA-8C85-FE23B4978B79}" dt="2025-04-21T16:52:31.078" v="562" actId="6549"/>
          <ac:spMkLst>
            <pc:docMk/>
            <pc:sldMk cId="0" sldId="256"/>
            <ac:spMk id="2" creationId="{00000000-0000-0000-0000-000000000000}"/>
          </ac:spMkLst>
        </pc:spChg>
      </pc:sldChg>
      <pc:sldChg chg="modSp mod">
        <pc:chgData name="Kanaan, Samer" userId="bc9c35f2-02e6-43d5-acc4-4fcebd3502a1" providerId="ADAL" clId="{C272757A-A856-43EA-8C85-FE23B4978B79}" dt="2025-04-21T16:54:42.556" v="582"/>
        <pc:sldMkLst>
          <pc:docMk/>
          <pc:sldMk cId="0" sldId="258"/>
        </pc:sldMkLst>
        <pc:spChg chg="mod">
          <ac:chgData name="Kanaan, Samer" userId="bc9c35f2-02e6-43d5-acc4-4fcebd3502a1" providerId="ADAL" clId="{C272757A-A856-43EA-8C85-FE23B4978B79}" dt="2025-04-21T16:22:22.965" v="91" actId="20577"/>
          <ac:spMkLst>
            <pc:docMk/>
            <pc:sldMk cId="0" sldId="258"/>
            <ac:spMk id="2" creationId="{00000000-0000-0000-0000-000000000000}"/>
          </ac:spMkLst>
        </pc:spChg>
        <pc:graphicFrameChg chg="mod modGraphic">
          <ac:chgData name="Kanaan, Samer" userId="bc9c35f2-02e6-43d5-acc4-4fcebd3502a1" providerId="ADAL" clId="{C272757A-A856-43EA-8C85-FE23B4978B79}" dt="2025-04-21T16:54:42.556" v="582"/>
          <ac:graphicFrameMkLst>
            <pc:docMk/>
            <pc:sldMk cId="0" sldId="258"/>
            <ac:graphicFrameMk id="4" creationId="{00000000-0000-0000-0000-000000000000}"/>
          </ac:graphicFrameMkLst>
        </pc:graphicFrameChg>
      </pc:sldChg>
      <pc:sldChg chg="modSp mod">
        <pc:chgData name="Kanaan, Samer" userId="bc9c35f2-02e6-43d5-acc4-4fcebd3502a1" providerId="ADAL" clId="{C272757A-A856-43EA-8C85-FE23B4978B79}" dt="2025-04-21T16:55:31.896" v="601" actId="207"/>
        <pc:sldMkLst>
          <pc:docMk/>
          <pc:sldMk cId="0" sldId="259"/>
        </pc:sldMkLst>
        <pc:spChg chg="mod">
          <ac:chgData name="Kanaan, Samer" userId="bc9c35f2-02e6-43d5-acc4-4fcebd3502a1" providerId="ADAL" clId="{C272757A-A856-43EA-8C85-FE23B4978B79}" dt="2025-04-21T16:10:05.143" v="66" actId="20577"/>
          <ac:spMkLst>
            <pc:docMk/>
            <pc:sldMk cId="0" sldId="259"/>
            <ac:spMk id="2" creationId="{00000000-0000-0000-0000-000000000000}"/>
          </ac:spMkLst>
        </pc:spChg>
        <pc:graphicFrameChg chg="mod modGraphic">
          <ac:chgData name="Kanaan, Samer" userId="bc9c35f2-02e6-43d5-acc4-4fcebd3502a1" providerId="ADAL" clId="{C272757A-A856-43EA-8C85-FE23B4978B79}" dt="2025-04-21T16:55:31.896" v="601" actId="207"/>
          <ac:graphicFrameMkLst>
            <pc:docMk/>
            <pc:sldMk cId="0" sldId="259"/>
            <ac:graphicFrameMk id="4" creationId="{00000000-0000-0000-0000-000000000000}"/>
          </ac:graphicFrameMkLst>
        </pc:graphicFrameChg>
      </pc:sldChg>
      <pc:sldChg chg="modSp mod">
        <pc:chgData name="Kanaan, Samer" userId="bc9c35f2-02e6-43d5-acc4-4fcebd3502a1" providerId="ADAL" clId="{C272757A-A856-43EA-8C85-FE23B4978B79}" dt="2025-04-21T17:05:01.320" v="642" actId="207"/>
        <pc:sldMkLst>
          <pc:docMk/>
          <pc:sldMk cId="0" sldId="260"/>
        </pc:sldMkLst>
        <pc:spChg chg="mod">
          <ac:chgData name="Kanaan, Samer" userId="bc9c35f2-02e6-43d5-acc4-4fcebd3502a1" providerId="ADAL" clId="{C272757A-A856-43EA-8C85-FE23B4978B79}" dt="2025-04-21T16:10:10.784" v="67" actId="20577"/>
          <ac:spMkLst>
            <pc:docMk/>
            <pc:sldMk cId="0" sldId="260"/>
            <ac:spMk id="2" creationId="{00000000-0000-0000-0000-000000000000}"/>
          </ac:spMkLst>
        </pc:spChg>
        <pc:graphicFrameChg chg="mod modGraphic">
          <ac:chgData name="Kanaan, Samer" userId="bc9c35f2-02e6-43d5-acc4-4fcebd3502a1" providerId="ADAL" clId="{C272757A-A856-43EA-8C85-FE23B4978B79}" dt="2025-04-21T17:05:01.320" v="642" actId="207"/>
          <ac:graphicFrameMkLst>
            <pc:docMk/>
            <pc:sldMk cId="0" sldId="260"/>
            <ac:graphicFrameMk id="4" creationId="{00000000-0000-0000-0000-000000000000}"/>
          </ac:graphicFrameMkLst>
        </pc:graphicFrameChg>
      </pc:sldChg>
      <pc:sldChg chg="modSp mod">
        <pc:chgData name="Kanaan, Samer" userId="bc9c35f2-02e6-43d5-acc4-4fcebd3502a1" providerId="ADAL" clId="{C272757A-A856-43EA-8C85-FE23B4978B79}" dt="2025-04-21T16:35:34.063" v="132" actId="20577"/>
        <pc:sldMkLst>
          <pc:docMk/>
          <pc:sldMk cId="0" sldId="261"/>
        </pc:sldMkLst>
        <pc:spChg chg="mod">
          <ac:chgData name="Kanaan, Samer" userId="bc9c35f2-02e6-43d5-acc4-4fcebd3502a1" providerId="ADAL" clId="{C272757A-A856-43EA-8C85-FE23B4978B79}" dt="2025-04-21T16:10:32.818" v="80" actId="20577"/>
          <ac:spMkLst>
            <pc:docMk/>
            <pc:sldMk cId="0" sldId="261"/>
            <ac:spMk id="2" creationId="{00000000-0000-0000-0000-000000000000}"/>
          </ac:spMkLst>
        </pc:spChg>
        <pc:graphicFrameChg chg="modGraphic">
          <ac:chgData name="Kanaan, Samer" userId="bc9c35f2-02e6-43d5-acc4-4fcebd3502a1" providerId="ADAL" clId="{C272757A-A856-43EA-8C85-FE23B4978B79}" dt="2025-04-21T16:35:34.063" v="132" actId="20577"/>
          <ac:graphicFrameMkLst>
            <pc:docMk/>
            <pc:sldMk cId="0" sldId="261"/>
            <ac:graphicFrameMk id="4" creationId="{00000000-0000-0000-0000-000000000000}"/>
          </ac:graphicFrameMkLst>
        </pc:graphicFrameChg>
      </pc:sldChg>
      <pc:sldChg chg="modSp mod">
        <pc:chgData name="Kanaan, Samer" userId="bc9c35f2-02e6-43d5-acc4-4fcebd3502a1" providerId="ADAL" clId="{C272757A-A856-43EA-8C85-FE23B4978B79}" dt="2025-04-21T16:37:10.205" v="182" actId="20577"/>
        <pc:sldMkLst>
          <pc:docMk/>
          <pc:sldMk cId="3783794100" sldId="262"/>
        </pc:sldMkLst>
        <pc:spChg chg="mod">
          <ac:chgData name="Kanaan, Samer" userId="bc9c35f2-02e6-43d5-acc4-4fcebd3502a1" providerId="ADAL" clId="{C272757A-A856-43EA-8C85-FE23B4978B79}" dt="2025-04-21T16:10:36.980" v="82" actId="20577"/>
          <ac:spMkLst>
            <pc:docMk/>
            <pc:sldMk cId="3783794100" sldId="262"/>
            <ac:spMk id="2" creationId="{00000000-0000-0000-0000-000000000000}"/>
          </ac:spMkLst>
        </pc:spChg>
        <pc:graphicFrameChg chg="modGraphic">
          <ac:chgData name="Kanaan, Samer" userId="bc9c35f2-02e6-43d5-acc4-4fcebd3502a1" providerId="ADAL" clId="{C272757A-A856-43EA-8C85-FE23B4978B79}" dt="2025-04-21T16:37:10.205" v="182" actId="20577"/>
          <ac:graphicFrameMkLst>
            <pc:docMk/>
            <pc:sldMk cId="3783794100" sldId="262"/>
            <ac:graphicFrameMk id="4" creationId="{00000000-0000-0000-0000-000000000000}"/>
          </ac:graphicFrameMkLst>
        </pc:graphicFrameChg>
      </pc:sldChg>
      <pc:sldChg chg="modSp mod">
        <pc:chgData name="Kanaan, Samer" userId="bc9c35f2-02e6-43d5-acc4-4fcebd3502a1" providerId="ADAL" clId="{C272757A-A856-43EA-8C85-FE23B4978B79}" dt="2025-04-21T17:02:01.562" v="641" actId="20577"/>
        <pc:sldMkLst>
          <pc:docMk/>
          <pc:sldMk cId="328042129" sldId="263"/>
        </pc:sldMkLst>
        <pc:spChg chg="mod">
          <ac:chgData name="Kanaan, Samer" userId="bc9c35f2-02e6-43d5-acc4-4fcebd3502a1" providerId="ADAL" clId="{C272757A-A856-43EA-8C85-FE23B4978B79}" dt="2025-04-21T16:10:25.734" v="78" actId="20577"/>
          <ac:spMkLst>
            <pc:docMk/>
            <pc:sldMk cId="328042129" sldId="263"/>
            <ac:spMk id="2" creationId="{00000000-0000-0000-0000-000000000000}"/>
          </ac:spMkLst>
        </pc:spChg>
        <pc:graphicFrameChg chg="modGraphic">
          <ac:chgData name="Kanaan, Samer" userId="bc9c35f2-02e6-43d5-acc4-4fcebd3502a1" providerId="ADAL" clId="{C272757A-A856-43EA-8C85-FE23B4978B79}" dt="2025-04-21T17:02:01.562" v="641" actId="20577"/>
          <ac:graphicFrameMkLst>
            <pc:docMk/>
            <pc:sldMk cId="328042129" sldId="263"/>
            <ac:graphicFrameMk id="4" creationId="{00000000-0000-0000-0000-000000000000}"/>
          </ac:graphicFrameMkLst>
        </pc:graphicFrameChg>
      </pc:sldChg>
      <pc:sldChg chg="modSp add del mod ord">
        <pc:chgData name="Kanaan, Samer" userId="bc9c35f2-02e6-43d5-acc4-4fcebd3502a1" providerId="ADAL" clId="{C272757A-A856-43EA-8C85-FE23B4978B79}" dt="2025-04-21T16:38:26.267" v="183" actId="2696"/>
        <pc:sldMkLst>
          <pc:docMk/>
          <pc:sldMk cId="777954149" sldId="264"/>
        </pc:sldMkLst>
        <pc:spChg chg="mod">
          <ac:chgData name="Kanaan, Samer" userId="bc9c35f2-02e6-43d5-acc4-4fcebd3502a1" providerId="ADAL" clId="{C272757A-A856-43EA-8C85-FE23B4978B79}" dt="2025-04-21T16:23:12.554" v="104" actId="13926"/>
          <ac:spMkLst>
            <pc:docMk/>
            <pc:sldMk cId="777954149" sldId="264"/>
            <ac:spMk id="2" creationId="{3FEEC27A-B980-F2E6-EBE8-7BE3DE12BB3B}"/>
          </ac:spMkLst>
        </pc:spChg>
      </pc:sldChg>
    </pc:docChg>
  </pc:docChgLst>
  <pc:docChgLst>
    <pc:chgData name="Kanaan, Samer" userId="bc9c35f2-02e6-43d5-acc4-4fcebd3502a1" providerId="ADAL" clId="{AB864FF6-A01F-454E-85A2-4AA48B041DC7}"/>
    <pc:docChg chg="undo custSel modSld">
      <pc:chgData name="Kanaan, Samer" userId="bc9c35f2-02e6-43d5-acc4-4fcebd3502a1" providerId="ADAL" clId="{AB864FF6-A01F-454E-85A2-4AA48B041DC7}" dt="2025-01-14T18:39:12.843" v="525" actId="20577"/>
      <pc:docMkLst>
        <pc:docMk/>
      </pc:docMkLst>
      <pc:sldChg chg="modSp mod">
        <pc:chgData name="Kanaan, Samer" userId="bc9c35f2-02e6-43d5-acc4-4fcebd3502a1" providerId="ADAL" clId="{AB864FF6-A01F-454E-85A2-4AA48B041DC7}" dt="2025-01-13T22:21:12.649" v="0" actId="20577"/>
        <pc:sldMkLst>
          <pc:docMk/>
          <pc:sldMk cId="0" sldId="256"/>
        </pc:sldMkLst>
      </pc:sldChg>
      <pc:sldChg chg="modSp mod">
        <pc:chgData name="Kanaan, Samer" userId="bc9c35f2-02e6-43d5-acc4-4fcebd3502a1" providerId="ADAL" clId="{AB864FF6-A01F-454E-85A2-4AA48B041DC7}" dt="2025-01-14T18:25:09.292" v="297" actId="20577"/>
        <pc:sldMkLst>
          <pc:docMk/>
          <pc:sldMk cId="0" sldId="258"/>
        </pc:sldMkLst>
      </pc:sldChg>
      <pc:sldChg chg="modSp mod">
        <pc:chgData name="Kanaan, Samer" userId="bc9c35f2-02e6-43d5-acc4-4fcebd3502a1" providerId="ADAL" clId="{AB864FF6-A01F-454E-85A2-4AA48B041DC7}" dt="2025-01-14T18:29:42.155" v="427" actId="20577"/>
        <pc:sldMkLst>
          <pc:docMk/>
          <pc:sldMk cId="0" sldId="259"/>
        </pc:sldMkLst>
      </pc:sldChg>
      <pc:sldChg chg="modSp mod">
        <pc:chgData name="Kanaan, Samer" userId="bc9c35f2-02e6-43d5-acc4-4fcebd3502a1" providerId="ADAL" clId="{AB864FF6-A01F-454E-85A2-4AA48B041DC7}" dt="2025-01-14T18:37:15.832" v="496" actId="20577"/>
        <pc:sldMkLst>
          <pc:docMk/>
          <pc:sldMk cId="0" sldId="260"/>
        </pc:sldMkLst>
      </pc:sldChg>
      <pc:sldChg chg="modSp mod">
        <pc:chgData name="Kanaan, Samer" userId="bc9c35f2-02e6-43d5-acc4-4fcebd3502a1" providerId="ADAL" clId="{AB864FF6-A01F-454E-85A2-4AA48B041DC7}" dt="2025-01-14T18:13:38.268" v="57" actId="20577"/>
        <pc:sldMkLst>
          <pc:docMk/>
          <pc:sldMk cId="0" sldId="261"/>
        </pc:sldMkLst>
      </pc:sldChg>
      <pc:sldChg chg="modSp mod">
        <pc:chgData name="Kanaan, Samer" userId="bc9c35f2-02e6-43d5-acc4-4fcebd3502a1" providerId="ADAL" clId="{AB864FF6-A01F-454E-85A2-4AA48B041DC7}" dt="2025-01-14T18:18:29.586" v="132" actId="20577"/>
        <pc:sldMkLst>
          <pc:docMk/>
          <pc:sldMk cId="3783794100" sldId="262"/>
        </pc:sldMkLst>
      </pc:sldChg>
      <pc:sldChg chg="modSp mod">
        <pc:chgData name="Kanaan, Samer" userId="bc9c35f2-02e6-43d5-acc4-4fcebd3502a1" providerId="ADAL" clId="{AB864FF6-A01F-454E-85A2-4AA48B041DC7}" dt="2025-01-14T18:39:12.843" v="525" actId="20577"/>
        <pc:sldMkLst>
          <pc:docMk/>
          <pc:sldMk cId="328042129" sldId="263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C6F96E74-92D9-4411-9AFD-E4A2290E3973}" type="datetimeFigureOut">
              <a:rPr lang="en-US" smtClean="0"/>
              <a:t>4/21/2025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42B956F0-8D48-4E3E-AEF1-0132B9DD3E6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96364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D4478-8691-4A25-B208-C8B38344A8A3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49DB5-FAB2-467F-B664-0D02CCF9C58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D4478-8691-4A25-B208-C8B38344A8A3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49DB5-FAB2-467F-B664-0D02CCF9C58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D4478-8691-4A25-B208-C8B38344A8A3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49DB5-FAB2-467F-B664-0D02CCF9C58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D4478-8691-4A25-B208-C8B38344A8A3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49DB5-FAB2-467F-B664-0D02CCF9C58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D4478-8691-4A25-B208-C8B38344A8A3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49DB5-FAB2-467F-B664-0D02CCF9C58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D4478-8691-4A25-B208-C8B38344A8A3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49DB5-FAB2-467F-B664-0D02CCF9C58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D4478-8691-4A25-B208-C8B38344A8A3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49DB5-FAB2-467F-B664-0D02CCF9C58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D4478-8691-4A25-B208-C8B38344A8A3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49DB5-FAB2-467F-B664-0D02CCF9C58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D4478-8691-4A25-B208-C8B38344A8A3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49DB5-FAB2-467F-B664-0D02CCF9C58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D4478-8691-4A25-B208-C8B38344A8A3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49DB5-FAB2-467F-B664-0D02CCF9C58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D4478-8691-4A25-B208-C8B38344A8A3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49DB5-FAB2-467F-B664-0D02CCF9C58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DD4478-8691-4A25-B208-C8B38344A8A3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49DB5-FAB2-467F-B664-0D02CCF9C58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1524000"/>
            <a:ext cx="8229600" cy="3124200"/>
          </a:xfrm>
        </p:spPr>
        <p:txBody>
          <a:bodyPr>
            <a:normAutofit/>
          </a:bodyPr>
          <a:lstStyle/>
          <a:p>
            <a:r>
              <a:rPr lang="en-US" b="1" dirty="0"/>
              <a:t>TSDA 2024 </a:t>
            </a:r>
            <a:br>
              <a:rPr lang="en-US" b="1" dirty="0"/>
            </a:br>
            <a:r>
              <a:rPr lang="en-US" b="1" dirty="0"/>
              <a:t>Statement of Revenue and Expenses</a:t>
            </a:r>
            <a:br>
              <a:rPr lang="en-US" b="1" dirty="0"/>
            </a:br>
            <a:r>
              <a:rPr lang="en-US" sz="3200" b="1" dirty="0"/>
              <a:t>(Preliminary and Unaudited )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3249" y="414995"/>
            <a:ext cx="3750471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b="1" dirty="0"/>
              <a:t>TSDA 2024 YE Revenue </a:t>
            </a:r>
            <a:endParaRPr lang="en-US" sz="20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6922766"/>
              </p:ext>
            </p:extLst>
          </p:nvPr>
        </p:nvGraphicFramePr>
        <p:xfrm>
          <a:off x="1408620" y="1371600"/>
          <a:ext cx="10097578" cy="404538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6687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86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28798">
                  <a:extLst>
                    <a:ext uri="{9D8B030D-6E8A-4147-A177-3AD203B41FA5}">
                      <a16:colId xmlns:a16="http://schemas.microsoft.com/office/drawing/2014/main" val="4065156956"/>
                    </a:ext>
                  </a:extLst>
                </a:gridCol>
              </a:tblGrid>
              <a:tr h="6737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latin typeface="Arial" pitchFamily="34" charset="0"/>
                          <a:cs typeface="Arial" pitchFamily="34" charset="0"/>
                        </a:rPr>
                        <a:t>Revenue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2024 Actuals</a:t>
                      </a:r>
                      <a:endParaRPr lang="en-US" sz="2000" b="1" i="0" u="none" strike="noStrike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latin typeface="Arial" pitchFamily="34" charset="0"/>
                          <a:cs typeface="Arial" pitchFamily="34" charset="0"/>
                        </a:rPr>
                        <a:t>2024 Budget 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latin typeface="Arial" pitchFamily="34" charset="0"/>
                          <a:cs typeface="Arial" pitchFamily="34" charset="0"/>
                        </a:rPr>
                        <a:t>Variance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2025 Budget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431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latin typeface="Arial" pitchFamily="34" charset="0"/>
                          <a:cs typeface="Arial" pitchFamily="34" charset="0"/>
                        </a:rPr>
                        <a:t>Dues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149,900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142,400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7,500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152,900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859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latin typeface="Arial" pitchFamily="34" charset="0"/>
                          <a:cs typeface="Arial" pitchFamily="34" charset="0"/>
                        </a:rPr>
                        <a:t>ITE Registration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208,875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192,075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16,800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209,625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431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List Licenses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17,500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20,000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(2,500)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18,000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234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Interest Income – Sweep account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4,527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4,527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4,000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431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Contributions</a:t>
                      </a:r>
                      <a:endParaRPr lang="en-US" sz="2000" b="0" i="0" u="none" strike="noStrike" dirty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15,000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15,000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431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TSRA Royalties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39,086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35,000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4,086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60,000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61234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Miscellaneous revenue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7276216"/>
                  </a:ext>
                </a:extLst>
              </a:tr>
              <a:tr h="36431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u="none" strike="noStrike" dirty="0">
                          <a:latin typeface="Arial" pitchFamily="34" charset="0"/>
                          <a:cs typeface="Arial" pitchFamily="34" charset="0"/>
                        </a:rPr>
                        <a:t>Total Revenue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435,138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404,475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30,663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444,525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/>
              <a:t>TSDA 2024 YE Expenses</a:t>
            </a:r>
            <a:endParaRPr lang="en-US" sz="18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9214356"/>
              </p:ext>
            </p:extLst>
          </p:nvPr>
        </p:nvGraphicFramePr>
        <p:xfrm>
          <a:off x="1066800" y="1143000"/>
          <a:ext cx="10058402" cy="5393712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7982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94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419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394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9423">
                  <a:extLst>
                    <a:ext uri="{9D8B030D-6E8A-4147-A177-3AD203B41FA5}">
                      <a16:colId xmlns:a16="http://schemas.microsoft.com/office/drawing/2014/main" val="4047349125"/>
                    </a:ext>
                  </a:extLst>
                </a:gridCol>
              </a:tblGrid>
              <a:tr h="39174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latin typeface="Arial" pitchFamily="34" charset="0"/>
                          <a:cs typeface="Arial" pitchFamily="34" charset="0"/>
                        </a:rPr>
                        <a:t>Expenses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2024 Actuals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latin typeface="Arial" pitchFamily="34" charset="0"/>
                          <a:cs typeface="Arial" pitchFamily="34" charset="0"/>
                        </a:rPr>
                        <a:t>2024 Budget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latin typeface="Arial" pitchFamily="34" charset="0"/>
                          <a:cs typeface="Arial" pitchFamily="34" charset="0"/>
                        </a:rPr>
                        <a:t>Variance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dirty="0">
                          <a:latin typeface="Arial" pitchFamily="34" charset="0"/>
                          <a:cs typeface="Arial" pitchFamily="34" charset="0"/>
                        </a:rPr>
                        <a:t>2025 Budget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493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latin typeface="Arial" pitchFamily="34" charset="0"/>
                          <a:cs typeface="Arial" pitchFamily="34" charset="0"/>
                        </a:rPr>
                        <a:t>Office (supplies, printing phone, Internet, postage)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1,894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7,650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5,756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3,050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478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Fees &amp; Services (STS, IT, audit, CTSNet, bank, curriculum)</a:t>
                      </a:r>
                      <a:endParaRPr lang="en-US" sz="1600" b="0" i="0" u="none" strike="noStrike" dirty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316,193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322,650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6,457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295,700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967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latin typeface="Arial" pitchFamily="34" charset="0"/>
                          <a:cs typeface="Arial" pitchFamily="34" charset="0"/>
                        </a:rPr>
                        <a:t>Travel (staff/volunteer travel, lodging, meals)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1,188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3,400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2,211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13,673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523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Meetings (facilities, equipment, AV, awards, meals, TSRA Traveling fellowship)</a:t>
                      </a:r>
                      <a:endParaRPr lang="en-US" sz="1600" b="0" i="0" u="none" strike="noStrike" dirty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37,335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48,920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11,585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53,965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512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latin typeface="Arial" pitchFamily="34" charset="0"/>
                          <a:cs typeface="Arial" pitchFamily="34" charset="0"/>
                        </a:rPr>
                        <a:t>Corporate Insurance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2,119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2,500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381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2,400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512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Membership and Contributions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2,300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2,000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2,550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9844863"/>
                  </a:ext>
                </a:extLst>
              </a:tr>
              <a:tr h="39512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Depreciation</a:t>
                      </a:r>
                      <a:endParaRPr lang="en-US" sz="1600" b="0" i="0" u="none" strike="noStrike" dirty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4,099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4,000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(99)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5,199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300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TSRA</a:t>
                      </a:r>
                      <a:r>
                        <a:rPr lang="en-US" sz="1600" u="none" strike="noStrike" baseline="0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 Global Outreach Fellowship</a:t>
                      </a:r>
                      <a:endParaRPr lang="en-US" sz="1600" b="0" i="0" u="none" strike="noStrike" dirty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5,000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5,000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5,000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093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Miscellaneous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200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174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latin typeface="Arial" pitchFamily="34" charset="0"/>
                          <a:cs typeface="Arial" pitchFamily="34" charset="0"/>
                        </a:rPr>
                        <a:t>Total Expenses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363,128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396,620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33,491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381,737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381000"/>
            <a:ext cx="8229600" cy="2133600"/>
          </a:xfrm>
        </p:spPr>
        <p:txBody>
          <a:bodyPr>
            <a:normAutofit/>
          </a:bodyPr>
          <a:lstStyle/>
          <a:p>
            <a:r>
              <a:rPr lang="en-US" b="1" dirty="0"/>
              <a:t>TSDA 2024</a:t>
            </a:r>
            <a:br>
              <a:rPr lang="en-US" b="1" dirty="0"/>
            </a:br>
            <a:r>
              <a:rPr lang="en-US" b="1" dirty="0"/>
              <a:t>Revenue and Expenses</a:t>
            </a:r>
            <a:br>
              <a:rPr lang="en-US" b="1" dirty="0"/>
            </a:br>
            <a:r>
              <a:rPr lang="en-US" b="1" dirty="0"/>
              <a:t>Summary</a:t>
            </a:r>
            <a:endParaRPr lang="en-US" sz="20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3122310"/>
              </p:ext>
            </p:extLst>
          </p:nvPr>
        </p:nvGraphicFramePr>
        <p:xfrm>
          <a:off x="533399" y="2819400"/>
          <a:ext cx="11125201" cy="299275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6156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231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5523947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2024 Actuals</a:t>
                      </a:r>
                      <a:endParaRPr lang="en-US" sz="2400" b="1" i="0" u="none" strike="noStrike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latin typeface="Arial" pitchFamily="34" charset="0"/>
                          <a:cs typeface="Arial" pitchFamily="34" charset="0"/>
                        </a:rPr>
                        <a:t>2024 Budget 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latin typeface="Arial" pitchFamily="34" charset="0"/>
                          <a:cs typeface="Arial" pitchFamily="34" charset="0"/>
                        </a:rPr>
                        <a:t>Variance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u="none" strike="noStrike" dirty="0">
                          <a:latin typeface="Arial" pitchFamily="34" charset="0"/>
                          <a:cs typeface="Arial" pitchFamily="34" charset="0"/>
                        </a:rPr>
                        <a:t>2025 Budget 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288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latin typeface="Arial" pitchFamily="34" charset="0"/>
                          <a:cs typeface="Arial" pitchFamily="34" charset="0"/>
                        </a:rPr>
                        <a:t>TSDA Revenue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380,802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354,475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26,328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384,525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288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TSDA Expenses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318,568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338,400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19,831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328,738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2383787"/>
                  </a:ext>
                </a:extLst>
              </a:tr>
              <a:tr h="202883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2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2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2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2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7728490"/>
                  </a:ext>
                </a:extLst>
              </a:tr>
              <a:tr h="20288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TSRA Revenue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54,336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50,000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4,336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60,000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44169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TSRA Expenses</a:t>
                      </a:r>
                      <a:endParaRPr lang="en-US" sz="2400" b="0" i="0" u="none" strike="noStrike" dirty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44,560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58,220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13,660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53,000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>
                          <a:latin typeface="Arial" pitchFamily="34" charset="0"/>
                          <a:cs typeface="Arial" pitchFamily="34" charset="0"/>
                        </a:rPr>
                        <a:t>Operating Income (Loss)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72,010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7,855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64,154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62,788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/>
              <a:t>TSDA 2024 YE Investments</a:t>
            </a:r>
            <a:endParaRPr lang="en-US" sz="18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3927088"/>
              </p:ext>
            </p:extLst>
          </p:nvPr>
        </p:nvGraphicFramePr>
        <p:xfrm>
          <a:off x="2819400" y="1600200"/>
          <a:ext cx="6553200" cy="46482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0411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20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29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latin typeface="Arial" pitchFamily="34" charset="0"/>
                          <a:cs typeface="Arial" pitchFamily="34" charset="0"/>
                        </a:rPr>
                        <a:t>Investment Activity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latin typeface="Arial" pitchFamily="34" charset="0"/>
                          <a:cs typeface="Arial" pitchFamily="34" charset="0"/>
                        </a:rPr>
                        <a:t>2024 Actuals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684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Dividend</a:t>
                      </a:r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Income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27,908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663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Capital Gains-Unrealized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103,578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5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Capital</a:t>
                      </a:r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Gains-Realized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4,172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117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Investment Fees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(6,960)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005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Total</a:t>
                      </a:r>
                      <a:r>
                        <a:rPr lang="en-US" sz="1600" b="1" i="0" u="none" strike="noStrike" baseline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Investment Income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128,698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534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TOTAL NET INCOME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200,708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042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TSDA YE 2024 Statement of Financial Position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9100070"/>
              </p:ext>
            </p:extLst>
          </p:nvPr>
        </p:nvGraphicFramePr>
        <p:xfrm>
          <a:off x="1981200" y="1676400"/>
          <a:ext cx="8191500" cy="37998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914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76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latin typeface="Arial" pitchFamily="34" charset="0"/>
                          <a:cs typeface="Arial" pitchFamily="34" charset="0"/>
                        </a:rPr>
                        <a:t>Assets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latin typeface="Arial" pitchFamily="34" charset="0"/>
                          <a:cs typeface="Arial" pitchFamily="34" charset="0"/>
                        </a:rPr>
                        <a:t>TSDA US Bank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225,340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Accounts Receivable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16,500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latin typeface="Arial" pitchFamily="34" charset="0"/>
                          <a:cs typeface="Arial" pitchFamily="34" charset="0"/>
                        </a:rPr>
                        <a:t>Prepaid Expenses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10,440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16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dirty="0">
                          <a:latin typeface="Arial" pitchFamily="34" charset="0"/>
                          <a:cs typeface="Arial" pitchFamily="34" charset="0"/>
                        </a:rPr>
                        <a:t>Total current assets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252,280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TSDA Investments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1,215,338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TSRA Investments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103,824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Software</a:t>
                      </a:r>
                      <a:r>
                        <a:rPr lang="en-US" sz="2000" b="0" i="0" u="none" strike="noStrike" baseline="0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 (TSDA.org)</a:t>
                      </a:r>
                      <a:endParaRPr lang="en-US" sz="2000" b="0" i="0" u="none" strike="noStrike" dirty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79,440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Accum Depreciation-Software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(64,599)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dirty="0">
                          <a:latin typeface="Arial" pitchFamily="34" charset="0"/>
                          <a:cs typeface="Arial" pitchFamily="34" charset="0"/>
                        </a:rPr>
                        <a:t>Total Assets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1,586,283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TSDA YE 2024 Statement of Financial Position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1246777"/>
              </p:ext>
            </p:extLst>
          </p:nvPr>
        </p:nvGraphicFramePr>
        <p:xfrm>
          <a:off x="2092343" y="1676400"/>
          <a:ext cx="8007314" cy="429641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9048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024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latin typeface="Arial" pitchFamily="34" charset="0"/>
                          <a:cs typeface="Arial" pitchFamily="34" charset="0"/>
                        </a:rPr>
                        <a:t>Liabilities and Net Assets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u="none" strike="noStrike" dirty="0">
                          <a:latin typeface="Arial" pitchFamily="34" charset="0"/>
                          <a:cs typeface="Arial" pitchFamily="34" charset="0"/>
                        </a:rPr>
                        <a:t>Accrued Expenses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Accounts Payable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20,199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Unapplied Payments – Dues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3,000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414608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dirty="0">
                          <a:latin typeface="Arial" pitchFamily="34" charset="0"/>
                          <a:cs typeface="Arial" pitchFamily="34" charset="0"/>
                        </a:rPr>
                        <a:t>Total</a:t>
                      </a:r>
                      <a:r>
                        <a:rPr lang="en-US" sz="2000" b="1" u="none" strike="noStrike" baseline="0" dirty="0">
                          <a:latin typeface="Arial" pitchFamily="34" charset="0"/>
                          <a:cs typeface="Arial" pitchFamily="34" charset="0"/>
                        </a:rPr>
                        <a:t> Current Liabilities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23,199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u="none" strike="noStrike" dirty="0">
                          <a:latin typeface="Arial" pitchFamily="34" charset="0"/>
                          <a:cs typeface="Arial" pitchFamily="34" charset="0"/>
                        </a:rPr>
                        <a:t>Net Assets 12/31 of previous</a:t>
                      </a:r>
                      <a:r>
                        <a:rPr lang="en-US" sz="2000" b="0" u="none" strike="noStrike" baseline="0" dirty="0">
                          <a:latin typeface="Arial" pitchFamily="34" charset="0"/>
                          <a:cs typeface="Arial" pitchFamily="34" charset="0"/>
                        </a:rPr>
                        <a:t> year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1,211,659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Net Assets: Temp Restricted</a:t>
                      </a:r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Wilcox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27,349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Net Assets: Temp Restricted TSRA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B050"/>
                          </a:solidFill>
                          <a:latin typeface="Arial" pitchFamily="34" charset="0"/>
                          <a:cs typeface="Arial" pitchFamily="34" charset="0"/>
                        </a:rPr>
                        <a:t>123,367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375715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latin typeface="Arial" pitchFamily="34" charset="0"/>
                          <a:cs typeface="Arial" pitchFamily="34" charset="0"/>
                        </a:rPr>
                        <a:t>Current Year Earnings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200,707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608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dirty="0">
                          <a:latin typeface="Arial" pitchFamily="34" charset="0"/>
                          <a:cs typeface="Arial" pitchFamily="34" charset="0"/>
                        </a:rPr>
                        <a:t>Total Net</a:t>
                      </a:r>
                      <a:r>
                        <a:rPr lang="en-US" sz="2000" b="1" u="none" strike="noStrike" baseline="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u="none" strike="noStrike" dirty="0">
                          <a:latin typeface="Arial" pitchFamily="34" charset="0"/>
                          <a:cs typeface="Arial" pitchFamily="34" charset="0"/>
                        </a:rPr>
                        <a:t>Assets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1,563,084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TOTAL LIABILITES</a:t>
                      </a:r>
                      <a:r>
                        <a:rPr lang="en-US" sz="2000" b="1" i="0" u="none" strike="noStrike" baseline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AND NET ASSETS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1,586,283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37941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2A973AABA96894B9724CB53AE916897" ma:contentTypeVersion="19" ma:contentTypeDescription="Create a new document." ma:contentTypeScope="" ma:versionID="9639271bae55f9f49402eed0ea98d8aa">
  <xsd:schema xmlns:xsd="http://www.w3.org/2001/XMLSchema" xmlns:xs="http://www.w3.org/2001/XMLSchema" xmlns:p="http://schemas.microsoft.com/office/2006/metadata/properties" xmlns:ns1="http://schemas.microsoft.com/sharepoint/v3" xmlns:ns2="46aed8dd-b3c0-4c22-9a49-84f7814b00d7" xmlns:ns3="27af31e0-122d-4108-b3a5-e4723d15d204" targetNamespace="http://schemas.microsoft.com/office/2006/metadata/properties" ma:root="true" ma:fieldsID="5493d5c8299a737505f2eee2a66db6c2" ns1:_="" ns2:_="" ns3:_="">
    <xsd:import namespace="http://schemas.microsoft.com/sharepoint/v3"/>
    <xsd:import namespace="46aed8dd-b3c0-4c22-9a49-84f7814b00d7"/>
    <xsd:import namespace="27af31e0-122d-4108-b3a5-e4723d15d20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aed8dd-b3c0-4c22-9a49-84f7814b00d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c1f56bd8-1a93-4d55-be18-7d4467c34b1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af31e0-122d-4108-b3a5-e4723d15d20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24a248fa-0f2e-458d-8f63-07d852663b37}" ma:internalName="TaxCatchAll" ma:showField="CatchAllData" ma:web="27af31e0-122d-4108-b3a5-e4723d15d20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46aed8dd-b3c0-4c22-9a49-84f7814b00d7">
      <Terms xmlns="http://schemas.microsoft.com/office/infopath/2007/PartnerControls"/>
    </lcf76f155ced4ddcb4097134ff3c332f>
    <TaxCatchAll xmlns="27af31e0-122d-4108-b3a5-e4723d15d204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BE75E94-C37F-44CB-BA23-7FD85BFC3632}"/>
</file>

<file path=customXml/itemProps2.xml><?xml version="1.0" encoding="utf-8"?>
<ds:datastoreItem xmlns:ds="http://schemas.openxmlformats.org/officeDocument/2006/customXml" ds:itemID="{4C2ABDDD-C5C6-4D6E-BB1F-59EA9EEF683F}">
  <ds:schemaRefs>
    <ds:schemaRef ds:uri="46aed8dd-b3c0-4c22-9a49-84f7814b00d7"/>
    <ds:schemaRef ds:uri="http://www.w3.org/XML/1998/namespace"/>
    <ds:schemaRef ds:uri="http://schemas.microsoft.com/sharepoint/v3"/>
    <ds:schemaRef ds:uri="http://purl.org/dc/terms/"/>
    <ds:schemaRef ds:uri="http://schemas.microsoft.com/office/2006/metadata/properties"/>
    <ds:schemaRef ds:uri="27af31e0-122d-4108-b3a5-e4723d15d204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74565BD6-3959-4DF2-8F91-C746742A708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2185</TotalTime>
  <Words>383</Words>
  <Application>Microsoft Office PowerPoint</Application>
  <PresentationFormat>Widescreen</PresentationFormat>
  <Paragraphs>190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TSDA 2024  Statement of Revenue and Expenses (Preliminary and Unaudited )</vt:lpstr>
      <vt:lpstr>TSDA 2024 YE Revenue </vt:lpstr>
      <vt:lpstr>TSDA 2024 YE Expenses</vt:lpstr>
      <vt:lpstr>TSDA 2024 Revenue and Expenses Summary</vt:lpstr>
      <vt:lpstr>TSDA 2024 YE Investments</vt:lpstr>
      <vt:lpstr>TSDA YE 2024 Statement of Financial Position</vt:lpstr>
      <vt:lpstr>TSDA YE 2024 Statement of Financial Position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TSDA 2010 Statement of  Revenue and Expenses</dc:title>
  <dc:creator>bwiner</dc:creator>
  <cp:lastModifiedBy>Kanaan, Samer</cp:lastModifiedBy>
  <cp:revision>221</cp:revision>
  <cp:lastPrinted>2019-01-22T19:00:52Z</cp:lastPrinted>
  <dcterms:created xsi:type="dcterms:W3CDTF">2011-01-19T18:58:32Z</dcterms:created>
  <dcterms:modified xsi:type="dcterms:W3CDTF">2025-04-21T17:05:03Z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0x010100B2A973AABA96894B9724CB53AE916897</vt:lpwstr>
  </property>
  <property fmtid="{D5CDD505-2E9C-101B-9397-08002B2CF9AE}" pid="3" name="Order">
    <vt:r8>97400</vt:r8>
  </property>
</Properties>
</file>