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A7C95-0CD5-4D86-A33D-10D26B9E0AD3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A00D1-234B-4695-AB5E-CEF5B4A8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67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5008" y="4444861"/>
            <a:ext cx="5560060" cy="38676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C8C754-5F69-4584-B7B6-C0F4F455A59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1146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C8C754-5F69-4584-B7B6-C0F4F455A59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8263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D617B-7930-A600-84B5-F0CAB186C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B014AB-9D8E-0449-396A-584BC84DF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C00E0-5A36-B329-A20C-393D359F7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37C2-40C8-4004-A1CF-F4F932EC34C6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E1BF-07E1-E3AD-44D1-852E5BA78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267D3-F58A-EC1B-792B-26ABC8F2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147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29A60-9BBD-BE9A-196D-4ABA4A8C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4A81FA-C8E7-6524-439D-023755AF78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C462A-7476-03F8-7AD1-FF4528796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37C2-40C8-4004-A1CF-F4F932EC34C6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C4C00-A7B9-D992-FB35-FEF12A919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257D1-E00A-24DA-9CCA-08DB1E0DB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08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41B08C-403F-92C5-76ED-E817C8C517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08A26B-E9DF-AD97-F7CA-FA1B96CD20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E7852-DF15-D557-3AB8-964FF8EB5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37C2-40C8-4004-A1CF-F4F932EC34C6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8FC763-518E-9D6D-81C2-C02940009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410627-CE9C-B85D-90E3-7DE58E148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3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9128B-A8E9-59E3-48BB-9EAFC7408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09F45-F182-EFF4-8965-0FF1DBC6B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8761A-C0FC-04CE-8A99-55465F7AA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37C2-40C8-4004-A1CF-F4F932EC34C6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84F77-6809-3E3F-9F2E-CEA2774C0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C9996-2C0C-8002-B2E1-2D6A6019D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10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54D85-E6B6-DEEB-97BB-214E4BEC1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2CB65-21DC-B05C-CF31-3784BD25F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00AC4-41BA-A074-911A-79D206813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37C2-40C8-4004-A1CF-F4F932EC34C6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BE2AA-342A-954F-11C6-E3A71EA7B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0BFD5-AC9D-7822-3C21-1109C14F6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99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5C9D3-636E-DF21-4D20-477B65590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D15B7-FC85-4797-CB61-C9DA4F2A2E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99292F-8AB1-DD23-15E3-E18DB1233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1903D5-D3E4-D8CF-7AC5-F8E963088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37C2-40C8-4004-A1CF-F4F932EC34C6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2B080A-592F-DCDB-C121-D90B4BBC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2429C0-54E9-C964-A0C5-F33991E37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635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0BDA9-D461-602D-EF7B-EA6EB53F3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CF081-0D4D-B2B0-0B31-FC043707B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832543-F135-1D9F-7C12-2FCB4C0E15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85458F-847E-3EF5-19F8-38155EC891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5D88C7-17C9-ECAF-6618-3B75057FB5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BF796D-1072-64F0-7409-5BB3174D6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37C2-40C8-4004-A1CF-F4F932EC34C6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22061C-E6C2-E654-8999-97CF59642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D387EA-17EE-7617-9E19-7841AD029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16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238CB-3F6A-022C-4181-3E2D8050B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DDCCF4-F7FF-0085-6C5D-03935B3E8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37C2-40C8-4004-A1CF-F4F932EC34C6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FCB525-2ED4-8259-8C24-231070C5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CD18DC-97DC-3B11-A38E-1DFD375C8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04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53A24D-A624-40F5-C6FF-8DABBC4D2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37C2-40C8-4004-A1CF-F4F932EC34C6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23109F-D01C-7B8F-5A51-CB7DB1454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772ECF-5CE7-CB96-C1B2-EAD83D9DD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471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4E578-DACF-41DF-2592-B30872C47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48F58-7004-4172-E3CF-5D085041B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877F73-7974-A02B-AE26-7605DF3037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670F64-56C4-6AB9-14A0-6AA969DF6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37C2-40C8-4004-A1CF-F4F932EC34C6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9F36F3-891F-BE67-A611-B1B5D44C0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860E6F-6B53-B6AC-D9C0-BB2E58CF7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11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83F78-B690-CD26-C555-7FA9225A1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6A03B7-545D-A169-8F8B-75A03F8BBE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DDD4A-D94E-A342-EC5B-0F44E85D49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06D6D8-AC0A-7465-06A5-C86F33A5E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37C2-40C8-4004-A1CF-F4F932EC34C6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D6B1D9-D2C1-CC9C-A9B7-C078A55F6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144219-7B35-0722-1741-A37CF25E3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234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1308E5-8C2F-2100-37C8-EBBF0E1FF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E908FB-0770-871A-EA85-B6920E890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E67C8-31B3-797C-48B1-211D1F9B4B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937C2-40C8-4004-A1CF-F4F932EC34C6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65334-EEDC-263C-0338-CBC58867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A3FA9-D7C3-C21A-E2DD-F97F5D7831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3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6017ED2-A85F-AAAD-A8D7-05420E5F9A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8CD62B-668F-4547-B517-ED87A0F723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477278"/>
            <a:ext cx="3391784" cy="576604"/>
          </a:xfrm>
          <a:prstGeom prst="rect">
            <a:avLst/>
          </a:prstGeom>
        </p:spPr>
      </p:pic>
      <p:sp>
        <p:nvSpPr>
          <p:cNvPr id="7" name="Right Triangle 6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FF1011-8DA0-8998-590B-1814D034D2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0934" y="3893258"/>
            <a:ext cx="9946732" cy="1154834"/>
          </a:xfrm>
        </p:spPr>
        <p:txBody>
          <a:bodyPr anchor="ctr">
            <a:noAutofit/>
          </a:bodyPr>
          <a:lstStyle/>
          <a:p>
            <a:r>
              <a:rPr lang="en-US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Save the dates: Aug 21-23, 2025</a:t>
            </a:r>
            <a:br>
              <a:rPr lang="en-US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Marriott Chicago O’Hare, with STS BC</a:t>
            </a:r>
            <a:b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PC, APD, PC, core faculty</a:t>
            </a:r>
            <a:b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Watch for applications</a:t>
            </a:r>
            <a:b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$300 registration fee</a:t>
            </a:r>
            <a:b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 30,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fcfs</a:t>
            </a:r>
            <a:endParaRPr lang="en-US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4D70E9C-79A4-6303-87DC-4ABF4810CF8D}"/>
              </a:ext>
            </a:extLst>
          </p:cNvPr>
          <p:cNvSpPr txBox="1">
            <a:spLocks/>
          </p:cNvSpPr>
          <p:nvPr/>
        </p:nvSpPr>
        <p:spPr>
          <a:xfrm>
            <a:off x="1120934" y="718804"/>
            <a:ext cx="9946732" cy="199022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“Direct the Director” Program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Co-Chairs:  Sara Pereira and Stephen Yang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06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DD8723B-ED6C-9B84-8F21-8F06E346BE14}"/>
              </a:ext>
            </a:extLst>
          </p:cNvPr>
          <p:cNvSpPr/>
          <p:nvPr/>
        </p:nvSpPr>
        <p:spPr>
          <a:xfrm>
            <a:off x="440267" y="1134533"/>
            <a:ext cx="11379200" cy="812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C7B3C0E-FE14-645C-FF1C-AF06E607FC4F}"/>
              </a:ext>
            </a:extLst>
          </p:cNvPr>
          <p:cNvGraphicFramePr>
            <a:graphicFrameLocks noGrp="1"/>
          </p:cNvGraphicFramePr>
          <p:nvPr/>
        </p:nvGraphicFramePr>
        <p:xfrm>
          <a:off x="574766" y="876807"/>
          <a:ext cx="5521234" cy="255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1234">
                  <a:extLst>
                    <a:ext uri="{9D8B030D-6E8A-4147-A177-3AD203B41FA5}">
                      <a16:colId xmlns:a16="http://schemas.microsoft.com/office/drawing/2014/main" val="2241345477"/>
                    </a:ext>
                  </a:extLst>
                </a:gridCol>
              </a:tblGrid>
              <a:tr h="50949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PD/PC Responsibilities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125007"/>
                  </a:ext>
                </a:extLst>
              </a:tr>
              <a:tr h="50949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 management, documentation, site visits, ADS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066022"/>
                  </a:ext>
                </a:extLst>
              </a:tr>
              <a:tr h="50949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Requirements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617312"/>
                  </a:ext>
                </a:extLst>
              </a:tr>
              <a:tr h="50949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Interviews:  applications, matching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976787"/>
                  </a:ext>
                </a:extLst>
              </a:tr>
              <a:tr h="50949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ACGME issues/citations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544894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C210CDA-C64E-22A6-C69B-7FEF8DE0F7F3}"/>
              </a:ext>
            </a:extLst>
          </p:cNvPr>
          <p:cNvGraphicFramePr>
            <a:graphicFrameLocks noGrp="1"/>
          </p:cNvGraphicFramePr>
          <p:nvPr/>
        </p:nvGraphicFramePr>
        <p:xfrm>
          <a:off x="6090581" y="876807"/>
          <a:ext cx="5521233" cy="2556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21233">
                  <a:extLst>
                    <a:ext uri="{9D8B030D-6E8A-4147-A177-3AD203B41FA5}">
                      <a16:colId xmlns:a16="http://schemas.microsoft.com/office/drawing/2014/main" val="2241345477"/>
                    </a:ext>
                  </a:extLst>
                </a:gridCol>
              </a:tblGrid>
              <a:tr h="50949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Resident Education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125007"/>
                  </a:ext>
                </a:extLst>
              </a:tr>
              <a:tr h="50949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Preparing residents for independent practice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066022"/>
                  </a:ext>
                </a:extLst>
              </a:tr>
              <a:tr h="50949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Dealing with ACGME survey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617312"/>
                  </a:ext>
                </a:extLst>
              </a:tr>
              <a:tr h="50949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Milestones and documentation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976787"/>
                  </a:ext>
                </a:extLst>
              </a:tr>
              <a:tr h="50949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 Evaluations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544894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E42B5B4-EA2A-4CD4-3A82-37657175F05A}"/>
              </a:ext>
            </a:extLst>
          </p:cNvPr>
          <p:cNvGraphicFramePr>
            <a:graphicFrameLocks noGrp="1"/>
          </p:cNvGraphicFramePr>
          <p:nvPr/>
        </p:nvGraphicFramePr>
        <p:xfrm>
          <a:off x="574766" y="3433740"/>
          <a:ext cx="5513446" cy="2556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513446">
                  <a:extLst>
                    <a:ext uri="{9D8B030D-6E8A-4147-A177-3AD203B41FA5}">
                      <a16:colId xmlns:a16="http://schemas.microsoft.com/office/drawing/2014/main" val="2241345477"/>
                    </a:ext>
                  </a:extLst>
                </a:gridCol>
              </a:tblGrid>
              <a:tr h="50949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Resident Performance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125007"/>
                  </a:ext>
                </a:extLst>
              </a:tr>
              <a:tr h="50949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struggling resident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066022"/>
                  </a:ext>
                </a:extLst>
              </a:tr>
              <a:tr h="50949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Remediation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617312"/>
                  </a:ext>
                </a:extLst>
              </a:tr>
              <a:tr h="50949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ready for practice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976787"/>
                  </a:ext>
                </a:extLst>
              </a:tr>
              <a:tr h="50949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Evaluations and feedback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54489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60106C36-08B5-A015-7AF5-A340179853E3}"/>
              </a:ext>
            </a:extLst>
          </p:cNvPr>
          <p:cNvGraphicFramePr>
            <a:graphicFrameLocks noGrp="1"/>
          </p:cNvGraphicFramePr>
          <p:nvPr/>
        </p:nvGraphicFramePr>
        <p:xfrm>
          <a:off x="6088212" y="3464896"/>
          <a:ext cx="5481947" cy="25249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481947">
                  <a:extLst>
                    <a:ext uri="{9D8B030D-6E8A-4147-A177-3AD203B41FA5}">
                      <a16:colId xmlns:a16="http://schemas.microsoft.com/office/drawing/2014/main" val="2241345477"/>
                    </a:ext>
                  </a:extLst>
                </a:gridCol>
              </a:tblGrid>
              <a:tr h="501701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Faculty Development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125007"/>
                  </a:ext>
                </a:extLst>
              </a:tr>
              <a:tr h="50170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to develop a curriculum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066022"/>
                  </a:ext>
                </a:extLst>
              </a:tr>
              <a:tr h="50170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Keeping faculty engaged in education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617312"/>
                  </a:ext>
                </a:extLst>
              </a:tr>
              <a:tr h="50170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Wellness for program leadership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976787"/>
                  </a:ext>
                </a:extLst>
              </a:tr>
              <a:tr h="50170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Future changes:  CBE, ABTS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544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45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A973AABA96894B9724CB53AE916897" ma:contentTypeVersion="19" ma:contentTypeDescription="Create a new document." ma:contentTypeScope="" ma:versionID="9639271bae55f9f49402eed0ea98d8aa">
  <xsd:schema xmlns:xsd="http://www.w3.org/2001/XMLSchema" xmlns:xs="http://www.w3.org/2001/XMLSchema" xmlns:p="http://schemas.microsoft.com/office/2006/metadata/properties" xmlns:ns1="http://schemas.microsoft.com/sharepoint/v3" xmlns:ns2="46aed8dd-b3c0-4c22-9a49-84f7814b00d7" xmlns:ns3="27af31e0-122d-4108-b3a5-e4723d15d204" targetNamespace="http://schemas.microsoft.com/office/2006/metadata/properties" ma:root="true" ma:fieldsID="5493d5c8299a737505f2eee2a66db6c2" ns1:_="" ns2:_="" ns3:_="">
    <xsd:import namespace="http://schemas.microsoft.com/sharepoint/v3"/>
    <xsd:import namespace="46aed8dd-b3c0-4c22-9a49-84f7814b00d7"/>
    <xsd:import namespace="27af31e0-122d-4108-b3a5-e4723d15d2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aed8dd-b3c0-4c22-9a49-84f7814b00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c1f56bd8-1a93-4d55-be18-7d4467c34b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af31e0-122d-4108-b3a5-e4723d15d20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24a248fa-0f2e-458d-8f63-07d852663b37}" ma:internalName="TaxCatchAll" ma:showField="CatchAllData" ma:web="27af31e0-122d-4108-b3a5-e4723d15d2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46aed8dd-b3c0-4c22-9a49-84f7814b00d7">
      <Terms xmlns="http://schemas.microsoft.com/office/infopath/2007/PartnerControls"/>
    </lcf76f155ced4ddcb4097134ff3c332f>
    <TaxCatchAll xmlns="27af31e0-122d-4108-b3a5-e4723d15d204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722F4CC-3B6D-4875-B384-68C4C28310E3}"/>
</file>

<file path=customXml/itemProps2.xml><?xml version="1.0" encoding="utf-8"?>
<ds:datastoreItem xmlns:ds="http://schemas.openxmlformats.org/officeDocument/2006/customXml" ds:itemID="{388D443D-B401-429B-806E-EFFFE111088A}"/>
</file>

<file path=customXml/itemProps3.xml><?xml version="1.0" encoding="utf-8"?>
<ds:datastoreItem xmlns:ds="http://schemas.openxmlformats.org/officeDocument/2006/customXml" ds:itemID="{080EC81C-01FD-4B4A-A606-06B877E83F41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130</Words>
  <Application>Microsoft Office PowerPoint</Application>
  <PresentationFormat>Widescreen</PresentationFormat>
  <Paragraphs>26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Times New Roman</vt:lpstr>
      <vt:lpstr>1_Office Theme</vt:lpstr>
      <vt:lpstr>Save the dates: Aug 21-23, 2025 Marriott Chicago O’Hare, with STS BC PC, APD, PC, core faculty   Watch for applications $300 registration fee Limit 30, fcfs</vt:lpstr>
      <vt:lpstr>PowerPoint Presentation</vt:lpstr>
    </vt:vector>
  </TitlesOfParts>
  <Company>The Society of Thoracic Surgeons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Walker, Brittany</dc:creator>
  <cp:lastModifiedBy>Walker, Brittany</cp:lastModifiedBy>
  <cp:revision>1</cp:revision>
  <dcterms:created xsi:type="dcterms:W3CDTF">2025-05-13T19:10:24Z</dcterms:created>
  <dcterms:modified xsi:type="dcterms:W3CDTF">2025-05-13T19:12:44Z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0x010100B2A973AABA96894B9724CB53AE916897</vt:lpwstr>
  </property>
</Properties>
</file>