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301" r:id="rId5"/>
    <p:sldId id="259" r:id="rId6"/>
    <p:sldId id="258" r:id="rId7"/>
    <p:sldId id="260" r:id="rId8"/>
    <p:sldId id="294" r:id="rId9"/>
    <p:sldId id="295" r:id="rId10"/>
    <p:sldId id="296" r:id="rId11"/>
    <p:sldId id="297" r:id="rId12"/>
    <p:sldId id="298" r:id="rId13"/>
    <p:sldId id="299" r:id="rId14"/>
    <p:sldId id="264" r:id="rId15"/>
    <p:sldId id="265" r:id="rId16"/>
    <p:sldId id="300" r:id="rId17"/>
    <p:sldId id="266" r:id="rId18"/>
    <p:sldId id="267" r:id="rId19"/>
    <p:sldId id="268" r:id="rId20"/>
    <p:sldId id="270" r:id="rId21"/>
    <p:sldId id="272" r:id="rId22"/>
    <p:sldId id="269" r:id="rId23"/>
    <p:sldId id="271" r:id="rId24"/>
    <p:sldId id="273" r:id="rId25"/>
    <p:sldId id="274" r:id="rId26"/>
    <p:sldId id="275" r:id="rId27"/>
    <p:sldId id="276" r:id="rId28"/>
    <p:sldId id="277" r:id="rId29"/>
    <p:sldId id="279" r:id="rId30"/>
    <p:sldId id="278" r:id="rId31"/>
    <p:sldId id="281" r:id="rId32"/>
    <p:sldId id="292" r:id="rId33"/>
    <p:sldId id="284" r:id="rId34"/>
    <p:sldId id="291" r:id="rId35"/>
    <p:sldId id="280" r:id="rId36"/>
    <p:sldId id="287" r:id="rId37"/>
    <p:sldId id="293" r:id="rId38"/>
    <p:sldId id="289" r:id="rId39"/>
    <p:sldId id="288" r:id="rId40"/>
    <p:sldId id="290" r:id="rId41"/>
    <p:sldId id="257" r:id="rId4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61694-A35E-4161-A56A-2DFA481971C5}" v="5" dt="2025-04-29T21:30:02.214"/>
    <p1510:client id="{D2DD1E1A-40DE-423B-B6B4-FE124F4C3714}" v="58" dt="2025-04-29T19:23:06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217" autoAdjust="0"/>
  </p:normalViewPr>
  <p:slideViewPr>
    <p:cSldViewPr snapToGrid="0">
      <p:cViewPr>
        <p:scale>
          <a:sx n="68" d="100"/>
          <a:sy n="68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00"/>
    </p:cViewPr>
  </p:sorterViewPr>
  <p:notesViewPr>
    <p:cSldViewPr snapToGrid="0">
      <p:cViewPr varScale="1">
        <p:scale>
          <a:sx n="47" d="100"/>
          <a:sy n="47" d="100"/>
        </p:scale>
        <p:origin x="277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9240F0-D015-93E9-F232-4B6636281D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01" cy="462721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AFA19-88E5-4E46-F07F-716DA3D5EA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566" y="0"/>
            <a:ext cx="3012001" cy="462721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r">
              <a:defRPr sz="1100"/>
            </a:lvl1pPr>
          </a:lstStyle>
          <a:p>
            <a:fld id="{5750B8A2-441E-4D99-A6E7-EBE18F0D9F2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0B804-F8BC-7DF6-29A1-2FBE7E400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3355"/>
            <a:ext cx="3012001" cy="462720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7822B-A68B-B3B2-9A4E-E51A2AA619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566" y="8773355"/>
            <a:ext cx="3012001" cy="462720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r">
              <a:defRPr sz="1100"/>
            </a:lvl1pPr>
          </a:lstStyle>
          <a:p>
            <a:fld id="{8F8B85B5-1825-4563-873D-2D26163D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90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7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1"/>
            <a:ext cx="3011699" cy="463407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F1D4E0F5-092C-402A-92DB-9838649D920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9"/>
            <a:ext cx="3011699" cy="463406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06C8C754-5F69-4584-B7B6-C0F4F455A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9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1"/>
            <a:ext cx="5560060" cy="3867607"/>
          </a:xfrm>
        </p:spPr>
        <p:txBody>
          <a:bodyPr/>
          <a:lstStyle/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5:00-5:05	</a:t>
            </a: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(Dr. David Tom Cooke)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Call to Order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Confirm only voting TSDA Members are present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Confirm a quorum is present (51 PDs or their designated proxies)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Review Agenda:</a:t>
            </a:r>
          </a:p>
          <a:p>
            <a:pPr marL="751444" lvl="1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Universal Offer Date</a:t>
            </a:r>
          </a:p>
          <a:p>
            <a:pPr marL="751444" lvl="1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Revisions to the TSDA Bylaws</a:t>
            </a:r>
          </a:p>
          <a:p>
            <a:pPr marL="751444" lvl="1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Service Recognition</a:t>
            </a:r>
          </a:p>
          <a:p>
            <a:pPr marL="751444" lvl="1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Nominating Committee Member Election</a:t>
            </a:r>
          </a:p>
          <a:p>
            <a:pPr marL="751444" lvl="1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Nominating Committee Report (to elect TSDA Officers)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46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committee members, noting that the committee only meets as needed and did not conduct any business in 2024-2025.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8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committee members, noting that TSDA’s 50</a:t>
            </a:r>
            <a:r>
              <a:rPr lang="en-US" sz="1800" baseline="300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Anniversary will occur in 2026.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1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committee members.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2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committee members.</a:t>
            </a:r>
          </a:p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that Dr. Freeman will be succeeding Dr. Kilic as chair and will have a seat on the Executive Committee.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37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committee members. </a:t>
            </a:r>
          </a:p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Membership is automatic based on Program Director appointments for each accredited Congenital Fellowship program.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0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committee members.</a:t>
            </a:r>
          </a:p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Explain that this is a new committee and is intended to replace the TS-RACS group which dissolved during the COVID-19 Pandemic.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0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committee members. </a:t>
            </a:r>
          </a:p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that Drs. Ghanta, Mainwaring, and Romano are completing terms in TSITE leadership.</a:t>
            </a:r>
          </a:p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Announce that Dr. Cherie Erkmen will be TSITE Chair in 2025-2026 with other subcommittee chairs appointed later in May.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55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committee members who wrote and reviewed questions for the 2025 TSITE and Congenital TSITE.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68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committee members.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4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1088" y="0"/>
            <a:ext cx="4786312" cy="2692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01127" y="3125664"/>
            <a:ext cx="5560060" cy="231448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9"/>
              </a:spcAft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5:25-5:30	Nominating Committee Member Election (action item) (Dr. David Tom Cooke)</a:t>
            </a:r>
          </a:p>
          <a:p>
            <a:pPr>
              <a:lnSpc>
                <a:spcPct val="115000"/>
              </a:lnSpc>
              <a:spcAft>
                <a:spcPts val="809"/>
              </a:spcAft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TSDA Bylaws stipulates that one member of the Nominating Committee be elected by the Directors. Through the Self-Nomination Process, one candidate self-nominated to serve a one-year term as Elected Member of the Nominating Committee: Dr. Rita Milewski (Yale University).” </a:t>
            </a:r>
          </a:p>
          <a:p>
            <a:pPr marL="346821" indent="-346821">
              <a:lnSpc>
                <a:spcPct val="115000"/>
              </a:lnSpc>
              <a:spcAft>
                <a:spcPts val="809"/>
              </a:spcAft>
              <a:buFont typeface="Symbol" panose="05050102010706020507" pitchFamily="18" charset="2"/>
              <a:buChar char=""/>
              <a:tabLst>
                <a:tab pos="462427" algn="l"/>
              </a:tabLst>
            </a:pP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5:05-5:15	Universal Offer Date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(action item) </a:t>
            </a: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(Dr. David Tom Cooke)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Review Dr. Berfield’s report from before the break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Discuss the Recommendation and Call for a Motion, Second, and Discussion. 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Conduct Voice Vote. (simple majority required)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C1C1C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01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15000"/>
              </a:lnSpc>
              <a:spcAft>
                <a:spcPts val="809"/>
              </a:spcAft>
              <a:tabLst>
                <a:tab pos="462427" algn="l"/>
              </a:tabLs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“Are there any nominations from the floor?”</a:t>
            </a:r>
          </a:p>
          <a:p>
            <a:pPr fontAlgn="base">
              <a:lnSpc>
                <a:spcPct val="115000"/>
              </a:lnSpc>
              <a:spcAft>
                <a:spcPts val="809"/>
              </a:spcAft>
              <a:tabLst>
                <a:tab pos="462427" algn="l"/>
              </a:tabLs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[If none.] “Those voting in favor of the election of Dr. Milewski as member of the Nominating Committee in 2025-2026, say “aye”. [pause] Those opposed, say “nay.””</a:t>
            </a:r>
          </a:p>
          <a:p>
            <a:pPr fontAlgn="base">
              <a:lnSpc>
                <a:spcPct val="115000"/>
              </a:lnSpc>
              <a:spcAft>
                <a:spcPts val="809"/>
              </a:spcAft>
              <a:tabLst>
                <a:tab pos="462427" algn="l"/>
              </a:tabLs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[Announce the vote.]</a:t>
            </a:r>
          </a:p>
          <a:p>
            <a:pPr fontAlgn="base">
              <a:lnSpc>
                <a:spcPct val="115000"/>
              </a:lnSpc>
              <a:spcAft>
                <a:spcPts val="809"/>
              </a:spcAft>
              <a:tabLst>
                <a:tab pos="462427" algn="l"/>
              </a:tabLs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[If a majority is not secured, seek nominations from the floor. Ask the nominee if they accept the nomination. If so, proceed with voting until a Nominating Committee Member from among the Program Directors is elected.]</a:t>
            </a:r>
          </a:p>
          <a:p>
            <a:pPr>
              <a:lnSpc>
                <a:spcPct val="115000"/>
              </a:lnSpc>
              <a:spcAft>
                <a:spcPts val="809"/>
              </a:spcAft>
              <a:tabLst>
                <a:tab pos="462427" algn="l"/>
              </a:tabLs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“Congratulations, Rita!”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47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44926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3851572"/>
            <a:ext cx="5560060" cy="4596720"/>
          </a:xfrm>
        </p:spPr>
        <p:txBody>
          <a:bodyPr/>
          <a:lstStyle/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5:30-5:40	Nominating Committee Report: TSDA Officer Elections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(action item)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(Dr. Ara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Vaporciyan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David:  Introduce Ara (if not present, introduce Dr. Sara Pereira).</a:t>
            </a: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Ara: “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Dr. Cooke, the Nominating Committee is responsible for presenting the TSDA nominees for offices which are or have become vacant: President-elect, Secretary/Treasurer, and Councilor.”</a:t>
            </a: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the position of </a:t>
            </a:r>
            <a:r>
              <a:rPr lang="en-US" sz="18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Secretary/Treasurer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the committee nominates </a:t>
            </a:r>
            <a:r>
              <a:rPr lang="en-US" sz="18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Dr. Ahmet Kilic (Program Director at Johns Hopkins)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a four-year term.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sz="1800" b="1" dirty="0">
                <a:solidFill>
                  <a:srgbClr val="1C1C1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00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ts val="1593"/>
              </a:lnSpc>
              <a:spcAft>
                <a:spcPts val="809"/>
              </a:spcAft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ts val="1593"/>
              </a:lnSpc>
              <a:spcAft>
                <a:spcPts val="809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voting in favor of the election of Dr. Kilic, say “aye”. [pause] Those opposed, say “nay.”</a:t>
            </a:r>
          </a:p>
          <a:p>
            <a:pPr fontAlgn="base">
              <a:lnSpc>
                <a:spcPct val="115000"/>
              </a:lnSpc>
              <a:spcAft>
                <a:spcPts val="809"/>
              </a:spcAft>
              <a:tabLst>
                <a:tab pos="462427" algn="l"/>
              </a:tabLs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[Announce the vote.]</a:t>
            </a:r>
          </a:p>
          <a:p>
            <a:pPr fontAlgn="base">
              <a:lnSpc>
                <a:spcPct val="115000"/>
              </a:lnSpc>
              <a:spcAft>
                <a:spcPts val="809"/>
              </a:spcAft>
              <a:tabLst>
                <a:tab pos="462427" algn="l"/>
              </a:tabLs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 majority is not secured, seek nominations from the floor. Ask the nominee if they accept the nomination. If so, proceed with voting until a Secretary/Treasurer from among the Program Directors is elected.]</a:t>
            </a:r>
          </a:p>
          <a:p>
            <a:pPr fontAlgn="base">
              <a:lnSpc>
                <a:spcPct val="115000"/>
              </a:lnSpc>
              <a:spcAft>
                <a:spcPts val="809"/>
              </a:spcAft>
              <a:tabLst>
                <a:tab pos="462427" algn="l"/>
              </a:tabLs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“Congratulations, Ahmet!”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13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the position of </a:t>
            </a:r>
            <a:r>
              <a:rPr lang="en-US" sz="18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Councilor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the committee nominates </a:t>
            </a:r>
            <a:r>
              <a:rPr lang="en-US" sz="18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Dr. Ravindranath Ghanta (Program Director at Texas Heart Institute/Baylor College of Medicine)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a three-year term.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4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ts val="1593"/>
              </a:lnSpc>
              <a:spcAft>
                <a:spcPts val="809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voting in favor of the election of Dr. Ghanta, say “aye”. [pause] Those opposed, say “nay.”</a:t>
            </a:r>
          </a:p>
          <a:p>
            <a:pPr fontAlgn="base">
              <a:lnSpc>
                <a:spcPct val="115000"/>
              </a:lnSpc>
              <a:spcAft>
                <a:spcPts val="809"/>
              </a:spcAft>
              <a:tabLst>
                <a:tab pos="462427" algn="l"/>
              </a:tabLs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[Announce the vote.]</a:t>
            </a:r>
          </a:p>
          <a:p>
            <a:pPr fontAlgn="base">
              <a:lnSpc>
                <a:spcPct val="115000"/>
              </a:lnSpc>
              <a:spcAft>
                <a:spcPts val="809"/>
              </a:spcAft>
              <a:tabLst>
                <a:tab pos="462427" algn="l"/>
              </a:tabLs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 majority is not secured, seek nominations from the floor. Ask the nominee if they accept the nomination. If so, proceed with voting until a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Councilorfrom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among the Program Directors is elected.]</a:t>
            </a:r>
          </a:p>
          <a:p>
            <a:pPr fontAlgn="base">
              <a:lnSpc>
                <a:spcPct val="115000"/>
              </a:lnSpc>
              <a:spcAft>
                <a:spcPts val="809"/>
              </a:spcAft>
              <a:tabLst>
                <a:tab pos="462427" algn="l"/>
              </a:tabLs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“Congratulations, Ravi!”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94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45133" y="4618037"/>
            <a:ext cx="5560060" cy="3636705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the position of </a:t>
            </a:r>
            <a:r>
              <a:rPr lang="en-US" sz="18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President-elect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the committee nominates </a:t>
            </a:r>
            <a:r>
              <a:rPr lang="en-US" sz="18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Dr. Shari Meyerson (Program Director at University of Kentucky)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a two-year term.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ts val="1593"/>
              </a:lnSpc>
              <a:spcAft>
                <a:spcPts val="809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voting in favor of the election of Dr. Meyerson, say “aye”. [pause] Those opposed, say “nay.”</a:t>
            </a:r>
          </a:p>
          <a:p>
            <a:pPr fontAlgn="base">
              <a:lnSpc>
                <a:spcPct val="115000"/>
              </a:lnSpc>
              <a:spcAft>
                <a:spcPts val="809"/>
              </a:spcAft>
              <a:tabLst>
                <a:tab pos="462427" algn="l"/>
              </a:tabLs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[Announce the vote.]</a:t>
            </a:r>
          </a:p>
          <a:p>
            <a:pPr fontAlgn="base">
              <a:lnSpc>
                <a:spcPct val="115000"/>
              </a:lnSpc>
              <a:spcAft>
                <a:spcPts val="809"/>
              </a:spcAft>
              <a:tabLst>
                <a:tab pos="462427" algn="l"/>
              </a:tabLs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 majority is not secured, seek nominations from the floor. Ask the nominee if they accept the nomination. If so, proceed with voting until a President-elect from among the Program Directors is elected.]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1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“Congratulations, Shari!”</a:t>
            </a:r>
          </a:p>
          <a:p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Invite Shari to say a few words if she wishes.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706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“With these elections, Dr. David Cooke automatically becomes TSDA’s Immediate Past President and Dr. Stephen Yang becomes TSDA’s President.”</a:t>
            </a:r>
          </a:p>
          <a:p>
            <a:endParaRPr lang="en-US" sz="1800" dirty="0"/>
          </a:p>
          <a:p>
            <a:r>
              <a:rPr lang="en-US" sz="1800" dirty="0"/>
              <a:t>“Drs. Cooke and Yang, this concludes the Report of the Nominating Committee.”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060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David:  “Congratulations, Steve”</a:t>
            </a:r>
          </a:p>
          <a:p>
            <a:endParaRPr lang="en-US" sz="1800" dirty="0"/>
          </a:p>
          <a:p>
            <a:r>
              <a:rPr lang="en-US" sz="1800" dirty="0"/>
              <a:t>[David, you may say a few words about Steve and invite him to preside as the new President and saying  a few words.]</a:t>
            </a:r>
          </a:p>
          <a:p>
            <a:endParaRPr lang="en-US" sz="1800" dirty="0"/>
          </a:p>
          <a:p>
            <a:r>
              <a:rPr lang="en-US" sz="1800" dirty="0"/>
              <a:t>[Steve, you may say a few words.]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8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3800" y="679450"/>
            <a:ext cx="4562475" cy="256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3449947"/>
            <a:ext cx="5560060" cy="4821774"/>
          </a:xfrm>
        </p:spPr>
        <p:txBody>
          <a:bodyPr/>
          <a:lstStyle/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5:15-5:20	Approval of Proposed Revisions to the TSDA Bylaws</a:t>
            </a: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(action item) </a:t>
            </a: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(Dr. David Tom Cooke)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Reference that materials were distributed to the Program Directors on March 31 in accordance with the Bylaws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Discuss the Executive Committee’s Recommendation for approval:</a:t>
            </a:r>
          </a:p>
          <a:p>
            <a:pPr marL="809248" lvl="1" indent="-346821">
              <a:buSzPts val="1000"/>
              <a:buFont typeface="Symbol" panose="05050102010706020507" pitchFamily="18" charset="2"/>
              <a:buChar char=""/>
              <a:tabLst>
                <a:tab pos="462427" algn="l"/>
              </a:tabLst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</a:rPr>
              <a:t>updating TSDA’s mission, goals, and vision</a:t>
            </a:r>
          </a:p>
          <a:p>
            <a:pPr marL="809248" lvl="1" indent="-346821">
              <a:buSzPts val="1000"/>
              <a:buFont typeface="Symbol" panose="05050102010706020507" pitchFamily="18" charset="2"/>
              <a:buChar char=""/>
              <a:tabLst>
                <a:tab pos="462427" algn="l"/>
              </a:tabLst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</a:rPr>
              <a:t>standardizing the nomenclature of the TSDA In-Training Exam</a:t>
            </a:r>
          </a:p>
          <a:p>
            <a:pPr marL="809248" lvl="1" indent="-346821">
              <a:buSzPts val="1000"/>
              <a:buFont typeface="Symbol" panose="05050102010706020507" pitchFamily="18" charset="2"/>
              <a:buChar char=""/>
              <a:tabLst>
                <a:tab pos="462427" algn="l"/>
              </a:tabLst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</a:rPr>
              <a:t>clarifying membership categories, and</a:t>
            </a:r>
          </a:p>
          <a:p>
            <a:pPr marL="809248" lvl="1" indent="-346821">
              <a:buSzPts val="1000"/>
              <a:buFont typeface="Symbol" panose="05050102010706020507" pitchFamily="18" charset="2"/>
              <a:buChar char=""/>
              <a:tabLst>
                <a:tab pos="462427" algn="l"/>
              </a:tabLst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</a:rPr>
              <a:t> making small technical and grammatical corrections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Call for a Motion, Second, and Discussion. 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Conduct Voice Vote. (2/3 majority required)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0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[Steve, you are now presiding and may say a few words about David and present a plaque.</a:t>
            </a:r>
          </a:p>
          <a:p>
            <a:endParaRPr lang="en-US" sz="1800" dirty="0"/>
          </a:p>
          <a:p>
            <a:r>
              <a:rPr lang="en-US" sz="1800" dirty="0"/>
              <a:t>Move on to Other Business.]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699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5:40-5:50	Other Business (Dr. Stephen Yang)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Ask if there is any old business.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Ask if there is any new business.</a:t>
            </a: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5:50-6:00	Closing Remarks (Dr. Stephen Yang)</a:t>
            </a: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endParaRPr lang="en-US" sz="1800" dirty="0">
              <a:solidFill>
                <a:srgbClr val="1C1C1C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You may give closing remarks.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C1C1C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Please ask everyone to complete the evaluation.</a:t>
            </a: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794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Please ask everyone to complete the evaluation.</a:t>
            </a:r>
          </a:p>
          <a:p>
            <a:endParaRPr lang="en-US" sz="1700" dirty="0">
              <a:solidFill>
                <a:srgbClr val="1C1C1C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r>
              <a:rPr lang="en-US" sz="17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Announce that the next meeting will be in-person in conjunction with the 2026 STS Annual Meeting.</a:t>
            </a:r>
          </a:p>
          <a:p>
            <a:endParaRPr lang="en-US" sz="1700" dirty="0">
              <a:solidFill>
                <a:srgbClr val="1C1C1C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r>
              <a:rPr lang="en-US" sz="17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Adjourn the meeting.</a:t>
            </a:r>
          </a:p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77CBD-47D9-66A4-6BB5-A7E40A1C7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9F139-9767-ECE1-C9B5-013C992B3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3800" y="679450"/>
            <a:ext cx="4562475" cy="256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35BEA-EA48-D75E-3231-9C2967C4D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008" y="3449947"/>
            <a:ext cx="5560060" cy="4821774"/>
          </a:xfrm>
        </p:spPr>
        <p:txBody>
          <a:bodyPr/>
          <a:lstStyle/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5:15-5:20	Approval of Proposed Revisions to the TSDA Bylaws</a:t>
            </a: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(action item) </a:t>
            </a: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(Dr. David Tom Cooke)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Reference that materials were distributed to the Program Directors on March 31 in accordance with the Bylaws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Discuss the Executive Committee’s Recommendation for approval:</a:t>
            </a:r>
          </a:p>
          <a:p>
            <a:pPr marL="809248" lvl="1" indent="-346821">
              <a:buSzPts val="1000"/>
              <a:buFont typeface="Symbol" panose="05050102010706020507" pitchFamily="18" charset="2"/>
              <a:buChar char=""/>
              <a:tabLst>
                <a:tab pos="462427" algn="l"/>
              </a:tabLst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</a:rPr>
              <a:t>updating TSDA’s mission, goals, and vision</a:t>
            </a:r>
          </a:p>
          <a:p>
            <a:pPr marL="809248" lvl="1" indent="-346821">
              <a:buSzPts val="1000"/>
              <a:buFont typeface="Symbol" panose="05050102010706020507" pitchFamily="18" charset="2"/>
              <a:buChar char=""/>
              <a:tabLst>
                <a:tab pos="462427" algn="l"/>
              </a:tabLst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</a:rPr>
              <a:t>standardizing the nomenclature of the TSDA In-Training Exam</a:t>
            </a:r>
          </a:p>
          <a:p>
            <a:pPr marL="809248" lvl="1" indent="-346821">
              <a:buSzPts val="1000"/>
              <a:buFont typeface="Symbol" panose="05050102010706020507" pitchFamily="18" charset="2"/>
              <a:buChar char=""/>
              <a:tabLst>
                <a:tab pos="462427" algn="l"/>
              </a:tabLst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</a:rPr>
              <a:t>clarifying membership categories, and</a:t>
            </a:r>
          </a:p>
          <a:p>
            <a:pPr marL="809248" lvl="1" indent="-346821">
              <a:buSzPts val="1000"/>
              <a:buFont typeface="Symbol" panose="05050102010706020507" pitchFamily="18" charset="2"/>
              <a:buChar char=""/>
              <a:tabLst>
                <a:tab pos="462427" algn="l"/>
              </a:tabLst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</a:rPr>
              <a:t> making small technical and grammatical corrections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Call for a Motion, Second, and Discussion. 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Conduct Voice Vote. (2/3 majority required)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336CE-CEE9-5AFA-F0DE-7BED6B77E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3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5:20-5:25	Committee Chair Introductions and Service Recognition </a:t>
            </a: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(Dr. David Tom Cooke)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you will be recognizing the many individuals who have served TSDA in the past year.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Emphasize the Self-Nomination Process at the beginning of each calendar year that is open to Program Directors, Associate Program Directors, Core Faculty, and Program Coordinators. Many appointments are made based on self-nominations.</a:t>
            </a:r>
          </a:p>
          <a:p>
            <a:pPr marL="289017" indent="-289017" fontAlgn="base">
              <a:lnSpc>
                <a:spcPct val="111000"/>
              </a:lnSpc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Advise everyone that appointment invitations for 2025-2026 roles will be sent later in May.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23" indent="-6423" fontAlgn="base">
              <a:lnSpc>
                <a:spcPct val="111000"/>
              </a:lnSpc>
              <a:spcAft>
                <a:spcPts val="20"/>
              </a:spcAft>
            </a:pPr>
            <a:r>
              <a:rPr lang="en-US" b="1" dirty="0">
                <a:solidFill>
                  <a:srgbClr val="1C1C1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9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committee members, noting that terms are ending for:</a:t>
            </a:r>
          </a:p>
          <a:p>
            <a:pPr marL="289017" indent="-289017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 Nesbitt</a:t>
            </a:r>
          </a:p>
          <a:p>
            <a:pPr marL="289017" indent="-289017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Ajay Carpenter</a:t>
            </a:r>
          </a:p>
          <a:p>
            <a:pPr marL="289017" indent="-289017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Ahmet Kilic</a:t>
            </a:r>
          </a:p>
          <a:p>
            <a:pPr marL="289017" indent="-289017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Shari Meyerson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4EF9E-A98B-7405-FBF1-B2F858DB2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104DF4-B61C-E553-8986-C273CA12DB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E933B1-D4A8-3A7B-6177-01A79B4E5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committee members, noting that terms are ending for:</a:t>
            </a:r>
          </a:p>
          <a:p>
            <a:pPr marL="289017" indent="-289017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 Nesbitt</a:t>
            </a:r>
          </a:p>
          <a:p>
            <a:pPr marL="289017" indent="-289017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Ajay Carpenter</a:t>
            </a:r>
          </a:p>
          <a:p>
            <a:pPr marL="289017" indent="-289017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Ahmet Kilic</a:t>
            </a:r>
          </a:p>
          <a:p>
            <a:pPr marL="289017" indent="-289017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Shari Meyerson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36E62-C1BA-8A8F-5ADD-5D2026682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1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committee members.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19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committee members, noting that the committee’s report will be delivered during the Business Meeting.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8C754-5F69-4584-B7B6-C0F4F455A5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9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617B-7930-A600-84B5-F0CAB186C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014AB-9D8E-0449-396A-584BC84DF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C00E0-5A36-B329-A20C-393D359F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7C2-40C8-4004-A1CF-F4F932EC34C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2E1BF-07E1-E3AD-44D1-852E5BA7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267D3-F58A-EC1B-792B-26ABC8F2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BE6B-9E51-401C-A522-F638CF5F6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7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29A60-9BBD-BE9A-196D-4ABA4A8C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A81FA-C8E7-6524-439D-023755AF7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C462A-7476-03F8-7AD1-FF452879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7C2-40C8-4004-A1CF-F4F932EC34C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C4C00-A7B9-D992-FB35-FEF12A91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257D1-E00A-24DA-9CCA-08DB1E0D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BE6B-9E51-401C-A522-F638CF5F6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1B08C-403F-92C5-76ED-E817C8C51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8A26B-E9DF-AD97-F7CA-FA1B96CD2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E7852-DF15-D557-3AB8-964FF8EB5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7C2-40C8-4004-A1CF-F4F932EC34C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FC763-518E-9D6D-81C2-C0294000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0627-CE9C-B85D-90E3-7DE58E14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BE6B-9E51-401C-A522-F638CF5F6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8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9128B-A8E9-59E3-48BB-9EAFC740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09F45-F182-EFF4-8965-0FF1DBC6B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8761A-C0FC-04CE-8A99-55465F7A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7C2-40C8-4004-A1CF-F4F932EC34C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84F77-6809-3E3F-9F2E-CEA2774C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C9996-2C0C-8002-B2E1-2D6A6019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BE6B-9E51-401C-A522-F638CF5F6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4D85-E6B6-DEEB-97BB-214E4BEC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2CB65-21DC-B05C-CF31-3784BD25F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00AC4-41BA-A074-911A-79D20681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7C2-40C8-4004-A1CF-F4F932EC34C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BE2AA-342A-954F-11C6-E3A71EA7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BFD5-AC9D-7822-3C21-1109C14F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BE6B-9E51-401C-A522-F638CF5F6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3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C9D3-636E-DF21-4D20-477B6559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D15B7-FC85-4797-CB61-C9DA4F2A2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9292F-8AB1-DD23-15E3-E18DB1233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903D5-D3E4-D8CF-7AC5-F8E96308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7C2-40C8-4004-A1CF-F4F932EC34C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B080A-592F-DCDB-C121-D90B4BBC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429C0-54E9-C964-A0C5-F33991E3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BE6B-9E51-401C-A522-F638CF5F6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BDA9-D461-602D-EF7B-EA6EB53F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CF081-0D4D-B2B0-0B31-FC043707B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32543-F135-1D9F-7C12-2FCB4C0E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5458F-847E-3EF5-19F8-38155EC89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D88C7-17C9-ECAF-6618-3B75057FB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F796D-1072-64F0-7409-5BB3174D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7C2-40C8-4004-A1CF-F4F932EC34C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22061C-E6C2-E654-8999-97CF5964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387EA-17EE-7617-9E19-7841AD02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BE6B-9E51-401C-A522-F638CF5F6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38CB-3F6A-022C-4181-3E2D8050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DCCF4-F7FF-0085-6C5D-03935B3E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7C2-40C8-4004-A1CF-F4F932EC34C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CB525-2ED4-8259-8C24-231070C5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D18DC-97DC-3B11-A38E-1DFD375C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BE6B-9E51-401C-A522-F638CF5F6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5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3A24D-A624-40F5-C6FF-8DABBC4D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7C2-40C8-4004-A1CF-F4F932EC34C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3109F-D01C-7B8F-5A51-CB7DB145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72ECF-5CE7-CB96-C1B2-EAD83D9D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BE6B-9E51-401C-A522-F638CF5F6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E578-DACF-41DF-2592-B30872C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48F58-7004-4172-E3CF-5D085041B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77F73-7974-A02B-AE26-7605DF30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70F64-56C4-6AB9-14A0-6AA969DF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7C2-40C8-4004-A1CF-F4F932EC34C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F36F3-891F-BE67-A611-B1B5D44C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0E6F-6B53-B6AC-D9C0-BB2E58CF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BE6B-9E51-401C-A522-F638CF5F6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4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83F78-B690-CD26-C555-7FA9225A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A03B7-545D-A169-8F8B-75A03F8BB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DDD4A-D94E-A342-EC5B-0F44E85D4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6D6D8-AC0A-7465-06A5-C86F33A5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7C2-40C8-4004-A1CF-F4F932EC34C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6B1D9-D2C1-CC9C-A9B7-C078A55F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44219-7B35-0722-1741-A37CF25E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BE6B-9E51-401C-A522-F638CF5F6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0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308E5-8C2F-2100-37C8-EBBF0E1F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908FB-0770-871A-EA85-B6920E890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E67C8-31B3-797C-48B1-211D1F9B4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37C2-40C8-4004-A1CF-F4F932EC34C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65334-EEDC-263C-0338-CBC58867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A3FA9-D7C3-C21A-E2DD-F97F5D783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BE6B-9E51-401C-A522-F638CF5F6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7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413E3-748F-4FF9-71F6-B8B0801C6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82" y="1143000"/>
            <a:ext cx="5829458" cy="2898648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/>
              <a:t>Attendance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4F745-8828-8553-423D-486B668C8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83" y="4407408"/>
            <a:ext cx="4846320" cy="1335024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May 1, 2025</a:t>
            </a:r>
          </a:p>
          <a:p>
            <a:pPr algn="l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14145-EC7E-BBEA-90FD-6462ECA99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62" y="984940"/>
            <a:ext cx="8237275" cy="14003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051F5-4B38-162B-151D-E425094A7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640" y="2826802"/>
            <a:ext cx="3895977" cy="38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5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571862-6E5D-9CCF-6AC1-D3C691008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2C357C-C989-7BFD-E5FF-156560EE4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217AB9B6-C18B-40F5-E4CA-0AA622A45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" y="3092352"/>
            <a:ext cx="3775459" cy="64182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804CA6-2DF4-4C40-B591-A87BD86D6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A88DAEF7-29D3-45EB-C7F7-261D01C26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404B56-ACE7-FFFC-EAF5-114E5D7D8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7343C-B0EF-AD50-3EA5-3F56DB36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dirty="0"/>
              <a:t>Proposed TSDA Bylaws Revisions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873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031040-BD63-1518-5A44-0CF335D32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D14B6531-8DC9-E161-6F1D-EF4513BB0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" y="3092352"/>
            <a:ext cx="3775459" cy="641828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2AA3F-59AB-6656-E6FF-3038384C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Committee Service Recognition</a:t>
            </a:r>
          </a:p>
        </p:txBody>
      </p:sp>
    </p:spTree>
    <p:extLst>
      <p:ext uri="{BB962C8B-B14F-4D97-AF65-F5344CB8AC3E}">
        <p14:creationId xmlns:p14="http://schemas.microsoft.com/office/powerpoint/2010/main" val="3931269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28B3B-3A86-81CE-0524-13BB32470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/>
              <a:t>2024-25 Executive Committee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BB8E7F-8D97-B045-41E5-9F08CF2B3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257100"/>
              </p:ext>
            </p:extLst>
          </p:nvPr>
        </p:nvGraphicFramePr>
        <p:xfrm>
          <a:off x="838200" y="2021418"/>
          <a:ext cx="10506457" cy="3967308"/>
        </p:xfrm>
        <a:graphic>
          <a:graphicData uri="http://schemas.openxmlformats.org/drawingml/2006/table">
            <a:tbl>
              <a:tblPr/>
              <a:tblGrid>
                <a:gridCol w="7257729">
                  <a:extLst>
                    <a:ext uri="{9D8B030D-6E8A-4147-A177-3AD203B41FA5}">
                      <a16:colId xmlns:a16="http://schemas.microsoft.com/office/drawing/2014/main" val="657988540"/>
                    </a:ext>
                  </a:extLst>
                </a:gridCol>
                <a:gridCol w="3248728">
                  <a:extLst>
                    <a:ext uri="{9D8B030D-6E8A-4147-A177-3AD203B41FA5}">
                      <a16:colId xmlns:a16="http://schemas.microsoft.com/office/drawing/2014/main" val="1582309892"/>
                    </a:ext>
                  </a:extLst>
                </a:gridCol>
              </a:tblGrid>
              <a:tr h="440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President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David Tom Cooke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00040"/>
                  </a:ext>
                </a:extLst>
              </a:tr>
              <a:tr h="440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President-elect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Stephen C. Yang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572094"/>
                  </a:ext>
                </a:extLst>
              </a:tr>
              <a:tr h="440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Secretary/Treasurer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Jonathan C. Nesbitt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605087"/>
                  </a:ext>
                </a:extLst>
              </a:tr>
              <a:tr h="440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Immediate Past President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A. J. Carpenter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1485"/>
                  </a:ext>
                </a:extLst>
              </a:tr>
              <a:tr h="440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Congenital Cardiac Surgery Fellowship Committee Chair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Richard D. Mainwaring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3567"/>
                  </a:ext>
                </a:extLst>
              </a:tr>
              <a:tr h="440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Early Specialization Committee Chair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Ahmet Kilic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62624"/>
                  </a:ext>
                </a:extLst>
              </a:tr>
              <a:tr h="440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Councilor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Cherie Erkmen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07612"/>
                  </a:ext>
                </a:extLst>
              </a:tr>
              <a:tr h="440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Councilor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Shari L. Meyerson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370355"/>
                  </a:ext>
                </a:extLst>
              </a:tr>
              <a:tr h="440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Councilor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Rita C. Milewski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03" marR="21403" marT="214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11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45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8FB38F-9651-0EBD-6EFA-7314F3E44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726E100-B7E1-CA56-8F61-E3F069394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CCE93-323A-F07D-AA85-0C39F68D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/>
              <a:t>2024-25 Executive Committee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FA2A4D-98B2-E8D1-D762-6DA112341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1F20-BEEB-5903-66F4-E0223AB7A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B6E20-CD16-03AC-FED0-A788A42CD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06" y="1748674"/>
            <a:ext cx="1917743" cy="2397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91E6A-7A3F-A220-F6D6-E8F7C9AC5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155" y="1748673"/>
            <a:ext cx="1712271" cy="2397179"/>
          </a:xfrm>
          <a:prstGeom prst="rect">
            <a:avLst/>
          </a:prstGeom>
        </p:spPr>
      </p:pic>
      <p:pic>
        <p:nvPicPr>
          <p:cNvPr id="3074" name="Picture 2" descr="A J Carpenter - Professor - UTHSCSA | LinkedIn">
            <a:extLst>
              <a:ext uri="{FF2B5EF4-FFF2-40B4-BE49-F238E27FC236}">
                <a16:creationId xmlns:a16="http://schemas.microsoft.com/office/drawing/2014/main" id="{1F6DB2F9-432D-E02B-975B-BB54D4495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31" y="1748672"/>
            <a:ext cx="2397179" cy="239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0CC83-EB08-3C93-79D6-7BB7F14800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015" y="1748672"/>
            <a:ext cx="2397179" cy="2397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93612D-3FB7-1853-CE24-57B1772F21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689" y="4326633"/>
            <a:ext cx="1956466" cy="2445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78FA4-5DF0-DD8A-BA06-301E5F060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9721" y="4326633"/>
            <a:ext cx="1851666" cy="2477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0A92C3-155A-3F42-7D0B-613D946EE7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8427" y="4363241"/>
            <a:ext cx="1952444" cy="24405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F0AA42-A73B-C179-E6D5-A3C46C9118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0015" y="4326633"/>
            <a:ext cx="1954388" cy="24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4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CBAEA-DBA6-2154-8632-C0E08365C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31B6C-9C12-D7B5-065D-99D1EFE60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2024-25 Finance Committee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83078A-D4C2-CAD8-9BEC-B013A52E9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254857"/>
              </p:ext>
            </p:extLst>
          </p:nvPr>
        </p:nvGraphicFramePr>
        <p:xfrm>
          <a:off x="1627984" y="2031983"/>
          <a:ext cx="8932984" cy="3251157"/>
        </p:xfrm>
        <a:graphic>
          <a:graphicData uri="http://schemas.openxmlformats.org/drawingml/2006/table">
            <a:tbl>
              <a:tblPr/>
              <a:tblGrid>
                <a:gridCol w="5344414">
                  <a:extLst>
                    <a:ext uri="{9D8B030D-6E8A-4147-A177-3AD203B41FA5}">
                      <a16:colId xmlns:a16="http://schemas.microsoft.com/office/drawing/2014/main" val="657988540"/>
                    </a:ext>
                  </a:extLst>
                </a:gridCol>
                <a:gridCol w="3588570">
                  <a:extLst>
                    <a:ext uri="{9D8B030D-6E8A-4147-A177-3AD203B41FA5}">
                      <a16:colId xmlns:a16="http://schemas.microsoft.com/office/drawing/2014/main" val="1582309892"/>
                    </a:ext>
                  </a:extLst>
                </a:gridCol>
              </a:tblGrid>
              <a:tr h="4644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Secretary/Treasurer, Chair</a:t>
                      </a:r>
                    </a:p>
                  </a:txBody>
                  <a:tcPr marL="20697" marR="20697" marT="20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Jonathan C. Nesbitt</a:t>
                      </a:r>
                    </a:p>
                  </a:txBody>
                  <a:tcPr marL="20697" marR="20697" marT="20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00040"/>
                  </a:ext>
                </a:extLst>
              </a:tr>
              <a:tr h="464451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697" marR="20697" marT="20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Aditya Bansal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572094"/>
                  </a:ext>
                </a:extLst>
              </a:tr>
              <a:tr h="464451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697" marR="20697" marT="20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Thomas  Fabian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605087"/>
                  </a:ext>
                </a:extLst>
              </a:tr>
              <a:tr h="464451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697" marR="20697" marT="20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Stephanie M. Fuller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1485"/>
                  </a:ext>
                </a:extLst>
              </a:tr>
              <a:tr h="464451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697" marR="20697" marT="20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Shari L. Meyerson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3567"/>
                  </a:ext>
                </a:extLst>
              </a:tr>
              <a:tr h="464451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697" marR="20697" marT="20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Rita C. Milewski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62624"/>
                  </a:ext>
                </a:extLst>
              </a:tr>
              <a:tr h="464451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697" marR="20697" marT="20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Stephen C. Yang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0761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E4F2092-7112-4F25-F13D-E2E1681DF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344" y="2842146"/>
            <a:ext cx="2286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0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27CA44-459A-D323-7090-FAC6F259B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ED3CC-E7EA-A9B2-C4F0-6423E9CF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2024-25 Nominating Committee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B9694C-5382-21B7-A9D6-39C200F31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731378"/>
              </p:ext>
            </p:extLst>
          </p:nvPr>
        </p:nvGraphicFramePr>
        <p:xfrm>
          <a:off x="3376246" y="2584894"/>
          <a:ext cx="6764216" cy="2840355"/>
        </p:xfrm>
        <a:graphic>
          <a:graphicData uri="http://schemas.openxmlformats.org/drawingml/2006/table">
            <a:tbl>
              <a:tblPr/>
              <a:tblGrid>
                <a:gridCol w="1636859">
                  <a:extLst>
                    <a:ext uri="{9D8B030D-6E8A-4147-A177-3AD203B41FA5}">
                      <a16:colId xmlns:a16="http://schemas.microsoft.com/office/drawing/2014/main" val="657988540"/>
                    </a:ext>
                  </a:extLst>
                </a:gridCol>
                <a:gridCol w="5127357">
                  <a:extLst>
                    <a:ext uri="{9D8B030D-6E8A-4147-A177-3AD203B41FA5}">
                      <a16:colId xmlns:a16="http://schemas.microsoft.com/office/drawing/2014/main" val="1582309892"/>
                    </a:ext>
                  </a:extLst>
                </a:gridCol>
              </a:tblGrid>
              <a:tr h="568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        </a:t>
                      </a: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Sandra L. Starnes</a:t>
                      </a: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00040"/>
                  </a:ext>
                </a:extLst>
              </a:tr>
              <a:tr h="568071">
                <a:tc>
                  <a:txBody>
                    <a:bodyPr/>
                    <a:lstStyle/>
                    <a:p>
                      <a:pPr algn="l" fontAlgn="ctr"/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Andrea J. Carpenter</a:t>
                      </a: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572094"/>
                  </a:ext>
                </a:extLst>
              </a:tr>
              <a:tr h="568071">
                <a:tc>
                  <a:txBody>
                    <a:bodyPr/>
                    <a:lstStyle/>
                    <a:p>
                      <a:pPr algn="l" fontAlgn="ctr"/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Nicole M. Geissen</a:t>
                      </a: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35936"/>
                  </a:ext>
                </a:extLst>
              </a:tr>
              <a:tr h="568071">
                <a:tc>
                  <a:txBody>
                    <a:bodyPr/>
                    <a:lstStyle/>
                    <a:p>
                      <a:pPr algn="l" fontAlgn="ctr"/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Sara  Pereira</a:t>
                      </a: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380699"/>
                  </a:ext>
                </a:extLst>
              </a:tr>
              <a:tr h="568071">
                <a:tc>
                  <a:txBody>
                    <a:bodyPr/>
                    <a:lstStyle/>
                    <a:p>
                      <a:pPr algn="l" fontAlgn="ctr"/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Ara A. </a:t>
                      </a:r>
                      <a:r>
                        <a:rPr lang="en-US" sz="3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Vaporciyan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62431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F7089BD-5BAD-89E5-7BBB-0F8CCDE28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88" y="3282977"/>
            <a:ext cx="2572494" cy="330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43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28B3B-3A86-81CE-0524-13BB32470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2024-25 Professionalism and Ethics Committee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BB8E7F-8D97-B045-41E5-9F08CF2B3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313163"/>
              </p:ext>
            </p:extLst>
          </p:nvPr>
        </p:nvGraphicFramePr>
        <p:xfrm>
          <a:off x="1995157" y="2348865"/>
          <a:ext cx="8192542" cy="3312414"/>
        </p:xfrm>
        <a:graphic>
          <a:graphicData uri="http://schemas.openxmlformats.org/drawingml/2006/table">
            <a:tbl>
              <a:tblPr/>
              <a:tblGrid>
                <a:gridCol w="3151626">
                  <a:extLst>
                    <a:ext uri="{9D8B030D-6E8A-4147-A177-3AD203B41FA5}">
                      <a16:colId xmlns:a16="http://schemas.microsoft.com/office/drawing/2014/main" val="657988540"/>
                    </a:ext>
                  </a:extLst>
                </a:gridCol>
                <a:gridCol w="5040916">
                  <a:extLst>
                    <a:ext uri="{9D8B030D-6E8A-4147-A177-3AD203B41FA5}">
                      <a16:colId xmlns:a16="http://schemas.microsoft.com/office/drawing/2014/main" val="1582309892"/>
                    </a:ext>
                  </a:extLst>
                </a:gridCol>
              </a:tblGrid>
              <a:tr h="552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</a:t>
                      </a:r>
                    </a:p>
                  </a:txBody>
                  <a:tcPr marL="12573" marR="12573" marT="12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John   Mayer</a:t>
                      </a:r>
                    </a:p>
                  </a:txBody>
                  <a:tcPr marL="12573" marR="12573" marT="12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00040"/>
                  </a:ext>
                </a:extLst>
              </a:tr>
              <a:tr h="552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Vice Chair</a:t>
                      </a:r>
                    </a:p>
                  </a:txBody>
                  <a:tcPr marL="12573" marR="12573" marT="12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Emmanuel  Daon</a:t>
                      </a:r>
                    </a:p>
                  </a:txBody>
                  <a:tcPr marL="12573" marR="12573" marT="12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572094"/>
                  </a:ext>
                </a:extLst>
              </a:tr>
              <a:tr h="552069">
                <a:tc>
                  <a:txBody>
                    <a:bodyPr/>
                    <a:lstStyle/>
                    <a:p>
                      <a:pPr algn="l" fontAlgn="ctr"/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73" marR="12573" marT="12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Marisa  Cevasco</a:t>
                      </a:r>
                    </a:p>
                  </a:txBody>
                  <a:tcPr marL="12573" marR="12573" marT="12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605087"/>
                  </a:ext>
                </a:extLst>
              </a:tr>
              <a:tr h="552069">
                <a:tc>
                  <a:txBody>
                    <a:bodyPr/>
                    <a:lstStyle/>
                    <a:p>
                      <a:pPr algn="l" fontAlgn="ctr"/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73" marR="12573" marT="12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Deborah  Kozik</a:t>
                      </a:r>
                    </a:p>
                  </a:txBody>
                  <a:tcPr marL="12573" marR="12573" marT="12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1485"/>
                  </a:ext>
                </a:extLst>
              </a:tr>
              <a:tr h="552069">
                <a:tc>
                  <a:txBody>
                    <a:bodyPr/>
                    <a:lstStyle/>
                    <a:p>
                      <a:pPr algn="l" fontAlgn="ctr"/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73" marR="12573" marT="12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Rita C. Milewski</a:t>
                      </a:r>
                    </a:p>
                  </a:txBody>
                  <a:tcPr marL="12573" marR="12573" marT="12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3567"/>
                  </a:ext>
                </a:extLst>
              </a:tr>
              <a:tr h="552069">
                <a:tc>
                  <a:txBody>
                    <a:bodyPr/>
                    <a:lstStyle/>
                    <a:p>
                      <a:pPr algn="l" fontAlgn="ctr"/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73" marR="12573" marT="12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Anthony  Perez-Tamayo</a:t>
                      </a:r>
                    </a:p>
                  </a:txBody>
                  <a:tcPr marL="12573" marR="12573" marT="12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6262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1009F62-B721-2ED3-DD51-F0CB94BFA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290" y="2109539"/>
            <a:ext cx="2605728" cy="26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57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816D9-37EB-D25C-835B-8A4E65594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1F5B5-464F-FBF7-3D19-A44B0E65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50</a:t>
            </a:r>
            <a:r>
              <a:rPr lang="en-US" sz="4000" baseline="30000" dirty="0"/>
              <a:t>th</a:t>
            </a:r>
            <a:r>
              <a:rPr lang="en-US" sz="4000" dirty="0"/>
              <a:t> Anniversary Committee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000B46-A1FE-6D35-A2CE-A811C489C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010412"/>
              </p:ext>
            </p:extLst>
          </p:nvPr>
        </p:nvGraphicFramePr>
        <p:xfrm>
          <a:off x="1774677" y="1760791"/>
          <a:ext cx="8633501" cy="3847338"/>
        </p:xfrm>
        <a:graphic>
          <a:graphicData uri="http://schemas.openxmlformats.org/drawingml/2006/table">
            <a:tbl>
              <a:tblPr/>
              <a:tblGrid>
                <a:gridCol w="2791017">
                  <a:extLst>
                    <a:ext uri="{9D8B030D-6E8A-4147-A177-3AD203B41FA5}">
                      <a16:colId xmlns:a16="http://schemas.microsoft.com/office/drawing/2014/main" val="657988540"/>
                    </a:ext>
                  </a:extLst>
                </a:gridCol>
                <a:gridCol w="5842484">
                  <a:extLst>
                    <a:ext uri="{9D8B030D-6E8A-4147-A177-3AD203B41FA5}">
                      <a16:colId xmlns:a16="http://schemas.microsoft.com/office/drawing/2014/main" val="1582309892"/>
                    </a:ext>
                  </a:extLst>
                </a:gridCol>
              </a:tblGrid>
              <a:tr h="641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</a:t>
                      </a: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Stephen C. Yang</a:t>
                      </a: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00040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Member</a:t>
                      </a: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Andrea J. Carpenter</a:t>
                      </a: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572094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Member</a:t>
                      </a: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Ara A. Vaporciyan</a:t>
                      </a: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1485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</a:t>
                      </a: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Stephen C. Yang</a:t>
                      </a: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3567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Member</a:t>
                      </a: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Andrea J. Carpenter</a:t>
                      </a: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62624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Member</a:t>
                      </a: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David Tom Cooke</a:t>
                      </a: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0761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3D6960B-44E2-6AEE-5A22-1FFF80107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661" y="1746202"/>
            <a:ext cx="2857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B0FF53-A360-EBB7-AA85-B84C74D39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DB33250-9BFA-660A-EAE9-E608413CD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3C9B7-B310-7630-E5CF-80105C35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2024-25 Faculty Development Committee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6D18D9-0E49-79C8-FF73-8A569B12C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CA3314-40A7-6672-3CB9-F3F3FE97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165779-20B6-3C75-14D5-2DC4D3E5B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299984"/>
              </p:ext>
            </p:extLst>
          </p:nvPr>
        </p:nvGraphicFramePr>
        <p:xfrm>
          <a:off x="703386" y="2249317"/>
          <a:ext cx="4689230" cy="2181225"/>
        </p:xfrm>
        <a:graphic>
          <a:graphicData uri="http://schemas.openxmlformats.org/drawingml/2006/table">
            <a:tbl>
              <a:tblPr/>
              <a:tblGrid>
                <a:gridCol w="1803884">
                  <a:extLst>
                    <a:ext uri="{9D8B030D-6E8A-4147-A177-3AD203B41FA5}">
                      <a16:colId xmlns:a16="http://schemas.microsoft.com/office/drawing/2014/main" val="619022726"/>
                    </a:ext>
                  </a:extLst>
                </a:gridCol>
                <a:gridCol w="2885346">
                  <a:extLst>
                    <a:ext uri="{9D8B030D-6E8A-4147-A177-3AD203B41FA5}">
                      <a16:colId xmlns:a16="http://schemas.microsoft.com/office/drawing/2014/main" val="2769230001"/>
                    </a:ext>
                  </a:extLst>
                </a:gridCol>
              </a:tblGrid>
              <a:tr h="3239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Sara  Pereira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477718"/>
                  </a:ext>
                </a:extLst>
              </a:tr>
              <a:tr h="386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Vice Chair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Kiran  Lagisetty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393753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DuyKhanh  Ceppa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775253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Caitlyn  Demarest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92338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Cherie  Erkmen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365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626345-E51A-38E0-FD61-C79D1CAC3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28094"/>
              </p:ext>
            </p:extLst>
          </p:nvPr>
        </p:nvGraphicFramePr>
        <p:xfrm>
          <a:off x="6224952" y="2247803"/>
          <a:ext cx="3339643" cy="2181225"/>
        </p:xfrm>
        <a:graphic>
          <a:graphicData uri="http://schemas.openxmlformats.org/drawingml/2006/table">
            <a:tbl>
              <a:tblPr/>
              <a:tblGrid>
                <a:gridCol w="3339643">
                  <a:extLst>
                    <a:ext uri="{9D8B030D-6E8A-4147-A177-3AD203B41FA5}">
                      <a16:colId xmlns:a16="http://schemas.microsoft.com/office/drawing/2014/main" val="3217930187"/>
                    </a:ext>
                  </a:extLst>
                </a:gridCol>
              </a:tblGrid>
              <a:tr h="323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Nicole M. Geissen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837946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Amie  Kent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139264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Anthony  LeMaire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604684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Panos  Vardas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367101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Pyongsoo (David)  Yoon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465495"/>
                  </a:ext>
                </a:extLst>
              </a:tr>
            </a:tbl>
          </a:graphicData>
        </a:graphic>
      </p:graphicFrame>
      <p:pic>
        <p:nvPicPr>
          <p:cNvPr id="1026" name="Picture 2" descr="Sara J. Pereira">
            <a:extLst>
              <a:ext uri="{FF2B5EF4-FFF2-40B4-BE49-F238E27FC236}">
                <a16:creationId xmlns:a16="http://schemas.microsoft.com/office/drawing/2014/main" id="{2975D30B-1600-1797-1856-146D5FDC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924" y="752657"/>
            <a:ext cx="2254747" cy="338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26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72319C-18E4-FE56-209E-8DB371DC3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5AEB4-F5F4-1A51-E474-B8223E7A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/>
              <a:t>2024-25 Early Specialization Committee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E63C4EC-FBC1-7174-EC4F-47E23878E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62582"/>
              </p:ext>
            </p:extLst>
          </p:nvPr>
        </p:nvGraphicFramePr>
        <p:xfrm>
          <a:off x="1251857" y="2232033"/>
          <a:ext cx="4315432" cy="3093923"/>
        </p:xfrm>
        <a:graphic>
          <a:graphicData uri="http://schemas.openxmlformats.org/drawingml/2006/table">
            <a:tbl>
              <a:tblPr/>
              <a:tblGrid>
                <a:gridCol w="1660089">
                  <a:extLst>
                    <a:ext uri="{9D8B030D-6E8A-4147-A177-3AD203B41FA5}">
                      <a16:colId xmlns:a16="http://schemas.microsoft.com/office/drawing/2014/main" val="619022726"/>
                    </a:ext>
                  </a:extLst>
                </a:gridCol>
                <a:gridCol w="2655343">
                  <a:extLst>
                    <a:ext uri="{9D8B030D-6E8A-4147-A177-3AD203B41FA5}">
                      <a16:colId xmlns:a16="http://schemas.microsoft.com/office/drawing/2014/main" val="2769230001"/>
                    </a:ext>
                  </a:extLst>
                </a:gridCol>
              </a:tblGrid>
              <a:tr h="3239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Ahmet  Kilic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477718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Vice Chair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Kirsten  Freeman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393753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Kathleen  Berfield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775253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Luis  Godoy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92338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Matthew  Henn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36534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Jeffrey  Javidfar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895830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Scott  LeMaire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06394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263F9B1-0236-D86A-1C83-BE291C768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12894"/>
              </p:ext>
            </p:extLst>
          </p:nvPr>
        </p:nvGraphicFramePr>
        <p:xfrm>
          <a:off x="6624712" y="2249317"/>
          <a:ext cx="2488260" cy="3093923"/>
        </p:xfrm>
        <a:graphic>
          <a:graphicData uri="http://schemas.openxmlformats.org/drawingml/2006/table">
            <a:tbl>
              <a:tblPr/>
              <a:tblGrid>
                <a:gridCol w="2488260">
                  <a:extLst>
                    <a:ext uri="{9D8B030D-6E8A-4147-A177-3AD203B41FA5}">
                      <a16:colId xmlns:a16="http://schemas.microsoft.com/office/drawing/2014/main" val="3217930187"/>
                    </a:ext>
                  </a:extLst>
                </a:gridCol>
              </a:tblGrid>
              <a:tr h="3239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Sara  Pereira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837946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David  Rabkin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139264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Hai  Salfity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604684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Mansi  Shah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367101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Vikram  Sood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465495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Robert  Sorabella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548544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Nicholas  Teman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69" marR="15269" marT="1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01945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86F01E6-04B1-FE66-8CF0-945346F7E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736" y="1632718"/>
            <a:ext cx="2315500" cy="28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017ED2-A85F-AAAD-A8D7-05420E5F9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CD62B-668F-4547-B517-ED87A0F72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3" y="1408794"/>
            <a:ext cx="9613397" cy="1634279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F1011-8DA0-8998-590B-1814D034D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8000" b="1"/>
              <a:t>Business Meeting</a:t>
            </a:r>
            <a:endParaRPr lang="en-US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74266-D189-9F0C-8F49-BD398B79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May 1, 2025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06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7CC4AE-8A24-092B-CEA0-A8680C476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25AB2-E1E4-CD61-D891-2BAF4CAD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2024-25 Congenital Cardiac Fellowship Committee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3F385C-002A-34BE-3076-982648B00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156057"/>
              </p:ext>
            </p:extLst>
          </p:nvPr>
        </p:nvGraphicFramePr>
        <p:xfrm>
          <a:off x="1554562" y="2052893"/>
          <a:ext cx="8360229" cy="2141748"/>
        </p:xfrm>
        <a:graphic>
          <a:graphicData uri="http://schemas.openxmlformats.org/drawingml/2006/table">
            <a:tbl>
              <a:tblPr/>
              <a:tblGrid>
                <a:gridCol w="3175269">
                  <a:extLst>
                    <a:ext uri="{9D8B030D-6E8A-4147-A177-3AD203B41FA5}">
                      <a16:colId xmlns:a16="http://schemas.microsoft.com/office/drawing/2014/main" val="657988540"/>
                    </a:ext>
                  </a:extLst>
                </a:gridCol>
                <a:gridCol w="5184960">
                  <a:extLst>
                    <a:ext uri="{9D8B030D-6E8A-4147-A177-3AD203B41FA5}">
                      <a16:colId xmlns:a16="http://schemas.microsoft.com/office/drawing/2014/main" val="1582309892"/>
                    </a:ext>
                  </a:extLst>
                </a:gridCol>
              </a:tblGrid>
              <a:tr h="10708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Chair</a:t>
                      </a:r>
                    </a:p>
                  </a:txBody>
                  <a:tcPr marL="28458" marR="28458" marT="2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Richard D. Mainwaring</a:t>
                      </a:r>
                    </a:p>
                  </a:txBody>
                  <a:tcPr marL="28458" marR="28458" marT="2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00040"/>
                  </a:ext>
                </a:extLst>
              </a:tr>
              <a:tr h="10708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(Program Directors of Congenital Fellowships)</a:t>
                      </a:r>
                    </a:p>
                  </a:txBody>
                  <a:tcPr marL="28458" marR="28458" marT="2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8458" marR="28458" marT="2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5720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2ADF099-395F-881D-44F7-9F51A132B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959" y="4074309"/>
            <a:ext cx="2541394" cy="25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31EE7C-1B8D-3600-7079-B0DF1049A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FAFF610-91F0-57C1-0251-94215A6BF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F62C4-E33E-992F-6C70-385BF4AF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2024-25 Program Coordinator Committee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E6DEBF-0395-379B-66DA-8B5291E5D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7FD432-A8D2-6078-A5DE-1B50AF6A2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C4E42B-844B-2D35-E0E9-B41312BD40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909093"/>
              </p:ext>
            </p:extLst>
          </p:nvPr>
        </p:nvGraphicFramePr>
        <p:xfrm>
          <a:off x="422149" y="2249317"/>
          <a:ext cx="5837974" cy="3053715"/>
        </p:xfrm>
        <a:graphic>
          <a:graphicData uri="http://schemas.openxmlformats.org/drawingml/2006/table">
            <a:tbl>
              <a:tblPr/>
              <a:tblGrid>
                <a:gridCol w="2245791">
                  <a:extLst>
                    <a:ext uri="{9D8B030D-6E8A-4147-A177-3AD203B41FA5}">
                      <a16:colId xmlns:a16="http://schemas.microsoft.com/office/drawing/2014/main" val="619022726"/>
                    </a:ext>
                  </a:extLst>
                </a:gridCol>
                <a:gridCol w="3592183">
                  <a:extLst>
                    <a:ext uri="{9D8B030D-6E8A-4147-A177-3AD203B41FA5}">
                      <a16:colId xmlns:a16="http://schemas.microsoft.com/office/drawing/2014/main" val="2769230001"/>
                    </a:ext>
                  </a:extLst>
                </a:gridCol>
              </a:tblGrid>
              <a:tr h="3239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Carolyn  Grissom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477718"/>
                  </a:ext>
                </a:extLst>
              </a:tr>
              <a:tr h="386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Vice Chair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Cynthia  Gordon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393753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Elizabeth  Agraz-Sanchez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775253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Amanda N. Bennett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92338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Julie  Boehm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36534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Mari  Collings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118050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Carol  Daunais-Kurpis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8646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9D8927-C301-054E-27CF-9DA562F30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872217"/>
              </p:ext>
            </p:extLst>
          </p:nvPr>
        </p:nvGraphicFramePr>
        <p:xfrm>
          <a:off x="7280149" y="2249317"/>
          <a:ext cx="3339643" cy="2617470"/>
        </p:xfrm>
        <a:graphic>
          <a:graphicData uri="http://schemas.openxmlformats.org/drawingml/2006/table">
            <a:tbl>
              <a:tblPr/>
              <a:tblGrid>
                <a:gridCol w="3339643">
                  <a:extLst>
                    <a:ext uri="{9D8B030D-6E8A-4147-A177-3AD203B41FA5}">
                      <a16:colId xmlns:a16="http://schemas.microsoft.com/office/drawing/2014/main" val="3217930187"/>
                    </a:ext>
                  </a:extLst>
                </a:gridCol>
              </a:tblGrid>
              <a:tr h="323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Patti  Fluhrer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837946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Katie  Fuhs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139264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Stephanie  Kidd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604684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Gretchen  Lynch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367101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April  Rampersad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465495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Hemali  Shah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64540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1D9696D-00B8-B7CE-3F83-993CFC101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963" y="690621"/>
            <a:ext cx="2245310" cy="22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93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1E6991-AD21-B2B0-3BC6-EB3C10FF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B22E30-3517-0354-CF2D-73CAD253F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F6F36-319E-8082-8C6C-005AC1EE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2024-25 TSDA In-Training Exam Committee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E1B43E-494A-83B4-6319-4D294CA9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C3FE53-163B-B3E0-A9F8-24D75917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EC9892-2914-1EE5-0B8E-550726734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2585"/>
              </p:ext>
            </p:extLst>
          </p:nvPr>
        </p:nvGraphicFramePr>
        <p:xfrm>
          <a:off x="1465094" y="2324862"/>
          <a:ext cx="9258763" cy="2208276"/>
        </p:xfrm>
        <a:graphic>
          <a:graphicData uri="http://schemas.openxmlformats.org/drawingml/2006/table">
            <a:tbl>
              <a:tblPr/>
              <a:tblGrid>
                <a:gridCol w="5879696">
                  <a:extLst>
                    <a:ext uri="{9D8B030D-6E8A-4147-A177-3AD203B41FA5}">
                      <a16:colId xmlns:a16="http://schemas.microsoft.com/office/drawing/2014/main" val="657988540"/>
                    </a:ext>
                  </a:extLst>
                </a:gridCol>
                <a:gridCol w="3379067">
                  <a:extLst>
                    <a:ext uri="{9D8B030D-6E8A-4147-A177-3AD203B41FA5}">
                      <a16:colId xmlns:a16="http://schemas.microsoft.com/office/drawing/2014/main" val="1582309892"/>
                    </a:ext>
                  </a:extLst>
                </a:gridCol>
              </a:tblGrid>
              <a:tr h="552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Ravi  Ghanta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00040"/>
                  </a:ext>
                </a:extLst>
              </a:tr>
              <a:tr h="552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Congenital Subcommittee Chair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Richard  D. Mainwaring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572094"/>
                  </a:ext>
                </a:extLst>
              </a:tr>
              <a:tr h="552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Thoracic Subcommittee Chair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Aundrea   Oliver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605087"/>
                  </a:ext>
                </a:extLst>
              </a:tr>
              <a:tr h="552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Cardiac Subcommittee Chair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Matthew  Romano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148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14DC0DB-0585-2197-7F47-604FAE6F9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69" y="4613908"/>
            <a:ext cx="2058842" cy="2058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38F21-AF47-D87B-5F89-14E04B2C3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876" y="4613908"/>
            <a:ext cx="2058842" cy="205884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96BEC18-E842-943B-C3C6-3433739B6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05" y="4618356"/>
            <a:ext cx="1540796" cy="205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tthew Augustin Romano">
            <a:extLst>
              <a:ext uri="{FF2B5EF4-FFF2-40B4-BE49-F238E27FC236}">
                <a16:creationId xmlns:a16="http://schemas.microsoft.com/office/drawing/2014/main" id="{501F87F2-F169-1CE4-23BC-0DDF2D21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87" y="4613908"/>
            <a:ext cx="1730879" cy="20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E90C05-21BD-8915-6797-4E20B3608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60F9712-D5C9-DF3A-D900-551893555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B2137-5365-3EAF-1991-8DA1583F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2024-25 TSDA In-Training Exam Committee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115547-CDFF-9BC6-AE3E-CAD2B15E9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092444-312A-AFD1-A5E8-C378A3C6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A1976F-2D7A-56CF-2AB4-7CA609FE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1825624"/>
            <a:ext cx="11476892" cy="4697731"/>
          </a:xfrm>
        </p:spPr>
        <p:txBody>
          <a:bodyPr numCol="5" spcCol="182880">
            <a:normAutofit fontScale="92500" lnSpcReduction="1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Aaron M. Abarbanell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Muhammad  Aftab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Mara B Antonoff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Claude  Beatty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Castigliano  Bhamidipati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 O’Brien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Marisa  Cevasco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Pirooz  Eghtesady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Abdul  Elnaggar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Cherie  Erkmen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Thomas  Fabian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Nicole M. Geissen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Barry  Gibney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Lyall  Gorenstein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Joshua  Hermsen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Jeremy  Herrmann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Woodrow J Farrington II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Doraid</a:t>
            </a: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Jarrar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Tara  Karamlou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Toshinobu  Kazui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  </a:t>
            </a:r>
            <a:r>
              <a:rPr lang="en-US" sz="16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Kneuertz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Deborah  Kozik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Kiran  </a:t>
            </a:r>
            <a:r>
              <a:rPr lang="en-US" sz="16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Lagisetty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Anthony  Lemaire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Scott  Lick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Vincent  Mase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Constantine  Mavroudis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Walter  McGregor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David  Rabkin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Gary  Raff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Simran  Randhawa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 Roeser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Gregory  Rushing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 Salfity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Dean  Schraufnagel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Alex B. Schutz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Rona  Spector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Shelby  Stewart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  Stone 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Monisha  Sudarshan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Corinne  Tan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Nicholas  Teman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Frederick  Tibayan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Panos  </a:t>
            </a:r>
            <a:r>
              <a:rPr lang="en-US" sz="16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Vardas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Jeffrey  Velotta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Jack   Wallen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Berhane  Worku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Pyongsoo (David)  Yoon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 Yun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77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8159D-EF88-D2DE-F12B-2EDA1882C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379FBA9-1BE1-D108-A461-49CCDB093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1BF50-CCEA-A1C3-5067-669AD9DE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2024-25 Thoracic Education Cooperative Group (</a:t>
            </a:r>
            <a:r>
              <a:rPr lang="en-US" sz="4000" dirty="0" err="1"/>
              <a:t>TECoG</a:t>
            </a:r>
            <a:r>
              <a:rPr lang="en-US" sz="4000" dirty="0"/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F402A2-48C8-6CC2-F4B2-ACFDBA71D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10EA09-E5B2-C94D-1489-C866295F1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494B98-A2A4-91CB-DF74-69FAAF88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1632718"/>
            <a:ext cx="11476892" cy="5029741"/>
          </a:xfrm>
        </p:spPr>
        <p:txBody>
          <a:bodyPr numCol="5" spcCol="91440"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Kirsten Freeman, Chair</a:t>
            </a:r>
            <a:endParaRPr lang="en-US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Mara Antonoff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Kathleen Berfield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Castigliano Bhamidipati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Amit Bhargava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Alicia Bonanno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Alejandro Bribriesco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 Carrott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David Cooke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Robert Dabal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Desmond D'Souza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Steven Eisenberg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Thomas Fabian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Dana Ferrari-Light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Amy Fiedler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Nicole Geissen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Scott Halbreiner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 Henn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Huang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Jessica Hudson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Doraid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Jarrar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Lyle Joyce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 Kent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 Kim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Lagisetty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Paul Linsky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Jessica Luc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Natalie Lui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Vincent Mase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Melissa Medina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Brian Mitzman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David Odell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Ikenna Okereke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Aundrea Oliver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Orringer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Anthony Perez-Tamayo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 Petrov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Rishindra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Reddy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Brett Reece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Scott Reznik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Gregory Rushing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Dean Schraufnagel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  Schuchert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Aleem Siddique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Praveen Sridhar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Shelby Stewart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Monisha Sudarshan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Ibrahim Sultan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Frederick Tibayan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Betty Tong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Simon Turner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Vaporciyan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Elliot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Wakeam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Waters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Daniel Wiener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Jennifer Wilson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Moritz Wyler von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Ballmoos</a:t>
            </a:r>
            <a:endParaRPr lang="en-US" sz="14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Pyongsoo (David) Yoon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64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3539A3-A2CF-9792-5298-E343092D5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7B899C1-3FCA-6FD0-9B9F-A914679CD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E971A736-C988-CDAE-F42C-17EBDA090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" y="3092352"/>
            <a:ext cx="3775459" cy="641828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D35740F-D15F-81E2-D667-1BD94A61E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DC08095A-CB12-C89F-4837-D2428A118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7CB0A5-F336-783C-F5A7-17286A71D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F6318-2C30-24A1-FC97-83FB51A0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168" y="962526"/>
            <a:ext cx="5384800" cy="43714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Nominating Committee Member Election</a:t>
            </a:r>
          </a:p>
        </p:txBody>
      </p:sp>
    </p:spTree>
    <p:extLst>
      <p:ext uri="{BB962C8B-B14F-4D97-AF65-F5344CB8AC3E}">
        <p14:creationId xmlns:p14="http://schemas.microsoft.com/office/powerpoint/2010/main" val="1720036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B0E49-ED6C-D860-1753-093062C7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DD1DA2B-09EE-827B-1979-360EE2C49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54B42-3A0D-136D-3E43-21C27D5F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2025-26 Nominating Committee Member Election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DE216C-F508-8FB5-3FA7-E85DE857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6A7B6B-4115-2BB8-DE43-71AD9B208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F69770-72D6-DC58-BC3B-9AFC2BBEC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756011"/>
              </p:ext>
            </p:extLst>
          </p:nvPr>
        </p:nvGraphicFramePr>
        <p:xfrm>
          <a:off x="2004645" y="2500312"/>
          <a:ext cx="7690339" cy="2162175"/>
        </p:xfrm>
        <a:graphic>
          <a:graphicData uri="http://schemas.openxmlformats.org/drawingml/2006/table">
            <a:tbl>
              <a:tblPr/>
              <a:tblGrid>
                <a:gridCol w="7690339">
                  <a:extLst>
                    <a:ext uri="{9D8B030D-6E8A-4147-A177-3AD203B41FA5}">
                      <a16:colId xmlns:a16="http://schemas.microsoft.com/office/drawing/2014/main" val="657988540"/>
                    </a:ext>
                  </a:extLst>
                </a:gridCol>
              </a:tblGrid>
              <a:tr h="568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Candidate:</a:t>
                      </a:r>
                    </a:p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ctr"/>
                      <a:r>
                        <a:rPr lang="en-US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Rita C. Milewski</a:t>
                      </a: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0004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AA8921D-31B5-1FE5-5977-81572A16F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721" y="2271712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82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DA3E34-2ECF-8CA5-36C1-7E8177C15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C485518-2319-A23A-877C-DF6A54222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CC13C862-4F1B-0125-8036-EEF25AA3C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" y="3092352"/>
            <a:ext cx="3775459" cy="641828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6752A56-69D8-8343-68B5-1E0F3F4C4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F51D115E-0F02-64C1-67F9-7742961B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FCC6FC-8E47-98F7-6E9F-135DEE1B0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09450-4137-1777-0EF3-2ED305FD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168" y="962526"/>
            <a:ext cx="5384800" cy="3527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Report of the Nominating Committee</a:t>
            </a:r>
          </a:p>
        </p:txBody>
      </p:sp>
    </p:spTree>
    <p:extLst>
      <p:ext uri="{BB962C8B-B14F-4D97-AF65-F5344CB8AC3E}">
        <p14:creationId xmlns:p14="http://schemas.microsoft.com/office/powerpoint/2010/main" val="1893500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F24610-694B-7280-2B91-098E3AF71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5491DD-1CF8-A324-0246-4B0768D4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878C5-D3A4-1CB3-C3CE-0A7A246C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2025-29 Secretary/Treasurer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6BF3D7-2C4B-9C61-D5DB-B0847A2DD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B2F08C-E3C3-FA63-6176-3120AB612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C1C8A5-77A1-7B56-554E-E1A15D343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994716"/>
              </p:ext>
            </p:extLst>
          </p:nvPr>
        </p:nvGraphicFramePr>
        <p:xfrm>
          <a:off x="2004645" y="2500312"/>
          <a:ext cx="7690339" cy="2162175"/>
        </p:xfrm>
        <a:graphic>
          <a:graphicData uri="http://schemas.openxmlformats.org/drawingml/2006/table">
            <a:tbl>
              <a:tblPr/>
              <a:tblGrid>
                <a:gridCol w="7690339">
                  <a:extLst>
                    <a:ext uri="{9D8B030D-6E8A-4147-A177-3AD203B41FA5}">
                      <a16:colId xmlns:a16="http://schemas.microsoft.com/office/drawing/2014/main" val="657988540"/>
                    </a:ext>
                  </a:extLst>
                </a:gridCol>
              </a:tblGrid>
              <a:tr h="568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Nominee:</a:t>
                      </a:r>
                    </a:p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ctr"/>
                      <a:r>
                        <a:rPr lang="en-US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Ahmet Kilic</a:t>
                      </a: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0004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8B11091-341C-DE6D-14FD-542277353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771" y="1981074"/>
            <a:ext cx="2310584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02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F35E9-4AF5-AC24-78B2-277FC8D9B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3469560-3281-30F7-C636-B757191C1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54AE7E8B-0795-6698-B558-3CE50A3A9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" y="3092352"/>
            <a:ext cx="3775459" cy="641828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56B0D01-D61D-2142-D9A2-51E75E58A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BE957005-1EBA-485E-B738-41E777546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C23920-9AAA-0F96-6E7B-CF25877B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A66D0-519C-DF16-C0AA-E485F7E0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168" y="962526"/>
            <a:ext cx="5384800" cy="3527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Report of the Nominating Committee</a:t>
            </a:r>
          </a:p>
        </p:txBody>
      </p:sp>
    </p:spTree>
    <p:extLst>
      <p:ext uri="{BB962C8B-B14F-4D97-AF65-F5344CB8AC3E}">
        <p14:creationId xmlns:p14="http://schemas.microsoft.com/office/powerpoint/2010/main" val="10424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320B6011-EDE9-F65B-894D-1D5AD322A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" y="3092352"/>
            <a:ext cx="3775459" cy="641828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A0DF4-DA7E-C2BA-1969-3328BF3C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1487007"/>
            <a:ext cx="5384800" cy="32106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Universal Offer Date for Independent Programs</a:t>
            </a:r>
          </a:p>
        </p:txBody>
      </p:sp>
    </p:spTree>
    <p:extLst>
      <p:ext uri="{BB962C8B-B14F-4D97-AF65-F5344CB8AC3E}">
        <p14:creationId xmlns:p14="http://schemas.microsoft.com/office/powerpoint/2010/main" val="1108901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80D4A1-AC45-5CB5-315F-D3A75DEF9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4E8781C-6BB8-9AB5-BC3E-1FAEEEDB5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69620-8CE0-B5B8-AB95-92178AF6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2025-28 Councilor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FFE220-C151-4DEC-659F-EE649242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297388-A72C-913C-F4DE-A6F24D718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6EE8B4-EFB9-A51F-48DE-320C6AD43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06993"/>
              </p:ext>
            </p:extLst>
          </p:nvPr>
        </p:nvGraphicFramePr>
        <p:xfrm>
          <a:off x="2004645" y="2500312"/>
          <a:ext cx="7690339" cy="2162175"/>
        </p:xfrm>
        <a:graphic>
          <a:graphicData uri="http://schemas.openxmlformats.org/drawingml/2006/table">
            <a:tbl>
              <a:tblPr/>
              <a:tblGrid>
                <a:gridCol w="7690339">
                  <a:extLst>
                    <a:ext uri="{9D8B030D-6E8A-4147-A177-3AD203B41FA5}">
                      <a16:colId xmlns:a16="http://schemas.microsoft.com/office/drawing/2014/main" val="657988540"/>
                    </a:ext>
                  </a:extLst>
                </a:gridCol>
              </a:tblGrid>
              <a:tr h="568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Nominee:</a:t>
                      </a:r>
                    </a:p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ctr"/>
                      <a:r>
                        <a:rPr lang="en-US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Ravi Ghanta</a:t>
                      </a: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0004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5179D3-B44E-F402-2477-7A06F6B0C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782" y="2380588"/>
            <a:ext cx="2927842" cy="29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32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AD8D5-DD99-06BE-09C3-9BFB31B42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6A8B62C-F772-35F1-21FE-914EA025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F7B0AFE6-FD48-E01E-D1B5-F2F73CECE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" y="3092352"/>
            <a:ext cx="3775459" cy="641828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624E0CD-0569-4C5C-A6FC-55F4F386F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2D8AA1AD-1A34-D852-A519-19F0FEC32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B2C1BE-029E-497C-0F50-3E97428A9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DBFF9-CD54-09DF-8402-9963EAD7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168" y="962526"/>
            <a:ext cx="5384800" cy="3527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Report of the Nominating Committee</a:t>
            </a:r>
          </a:p>
        </p:txBody>
      </p:sp>
    </p:spTree>
    <p:extLst>
      <p:ext uri="{BB962C8B-B14F-4D97-AF65-F5344CB8AC3E}">
        <p14:creationId xmlns:p14="http://schemas.microsoft.com/office/powerpoint/2010/main" val="3371791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190698-2645-B3E9-0D9B-E6F23D803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16E2909-2A2A-0871-B9DA-03AB9CD33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23B31-E133-A8CB-1FD1-89BF59CF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2025-27 President-elect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50F115-8DC3-7301-BCDB-8C6256530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9090E3-D1B3-41A8-42AB-8104BDF1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ED7C5F-233D-3357-7C22-2FB61803D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656225"/>
              </p:ext>
            </p:extLst>
          </p:nvPr>
        </p:nvGraphicFramePr>
        <p:xfrm>
          <a:off x="2004645" y="2500312"/>
          <a:ext cx="7690339" cy="2162175"/>
        </p:xfrm>
        <a:graphic>
          <a:graphicData uri="http://schemas.openxmlformats.org/drawingml/2006/table">
            <a:tbl>
              <a:tblPr/>
              <a:tblGrid>
                <a:gridCol w="7690339">
                  <a:extLst>
                    <a:ext uri="{9D8B030D-6E8A-4147-A177-3AD203B41FA5}">
                      <a16:colId xmlns:a16="http://schemas.microsoft.com/office/drawing/2014/main" val="657988540"/>
                    </a:ext>
                  </a:extLst>
                </a:gridCol>
              </a:tblGrid>
              <a:tr h="568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Nominee:</a:t>
                      </a:r>
                    </a:p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ctr"/>
                      <a:r>
                        <a:rPr lang="en-US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Shari L. Meyerson</a:t>
                      </a:r>
                    </a:p>
                  </a:txBody>
                  <a:tcPr marL="28575" marR="28575" marT="285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0004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BFDA50E-4209-29F7-94E2-4CFC36BA7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902" y="1991624"/>
            <a:ext cx="2299802" cy="28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40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6A92BB-10BD-182B-EAEF-1E11AF1BA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88A83A5-1967-1875-CD7F-92B757EB1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112B8F2C-3832-ACB8-5429-5E38440688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" y="1218328"/>
            <a:ext cx="3775459" cy="641828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9B4265F-A43E-CE33-7496-25B448684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0037556-0629-CEDD-66C2-92E2C6135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93031B-D97B-6B58-9F4B-581F7DDF9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3F37F-E50E-2054-7DD8-5892C332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6067" y="864551"/>
            <a:ext cx="6101275" cy="34788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2027-2029</a:t>
            </a:r>
            <a:b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President</a:t>
            </a:r>
            <a:b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Shari L. Meyerson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B6BC2-1375-AE98-29DB-BDFA65156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063" y="2222026"/>
            <a:ext cx="2917809" cy="36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0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822B5-B277-81C2-C033-B7499ADDD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38D5FF8-722B-4B45-005D-11A473A3F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749786DC-89AF-3F7D-2081-F167B7F0A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" y="3092352"/>
            <a:ext cx="3775459" cy="641828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1B6E8E1-0B36-D751-AB1F-E6462D3B6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F75976DE-AD3B-35C9-7AC8-95CA81860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B2C485-1D38-B5C4-38EE-15D9E69C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A6054-3ADB-EA12-3FCE-0FC145F7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168" y="962526"/>
            <a:ext cx="5384800" cy="3527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Report of the Nominating Committee</a:t>
            </a:r>
          </a:p>
        </p:txBody>
      </p:sp>
    </p:spTree>
    <p:extLst>
      <p:ext uri="{BB962C8B-B14F-4D97-AF65-F5344CB8AC3E}">
        <p14:creationId xmlns:p14="http://schemas.microsoft.com/office/powerpoint/2010/main" val="2232017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8E37AD-3BA8-AFB3-0818-783A303E7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A98559-EFF3-6996-AE23-3C72FAB9E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617EBBED-6C2B-107C-A3A3-3C10161FD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" y="1218328"/>
            <a:ext cx="3775459" cy="641828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26787F0-3DF7-7121-1AA6-9F5F5E9A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57F0CAF3-157F-6703-E417-60B80986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AD2F0F-2A41-109D-7C30-12DFA0C39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93D86-378C-5DC1-1087-E75B6F4FA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168" y="864552"/>
            <a:ext cx="5384800" cy="35274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2025-2027</a:t>
            </a:r>
            <a:b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26</a:t>
            </a:r>
            <a:r>
              <a:rPr lang="en-US" sz="7200" b="1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President</a:t>
            </a:r>
            <a:b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Stephen C. Yang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F7C37-F7CE-B19A-D48E-B4516658D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218" y="2162989"/>
            <a:ext cx="2857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05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A9F04C-B7A9-2E88-7A0E-F2E49825D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38C746B-6070-890B-C5B4-2C62E0869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DB4661A0-D95E-5A8E-295A-BC92F98AA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" y="1218328"/>
            <a:ext cx="3775459" cy="641828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2790701-9417-992D-BFA1-AE1D9C317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4EBEE08E-2227-661B-5BAC-48471D7FB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52A587-4D64-F68D-7D8F-74A0CD5D0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77125-1215-2FC1-5A99-4DE57D79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472" y="864552"/>
            <a:ext cx="5867228" cy="35274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2023-2025</a:t>
            </a:r>
            <a:b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25</a:t>
            </a:r>
            <a:r>
              <a:rPr lang="en-US" sz="7200" b="1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President</a:t>
            </a:r>
            <a:b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David Tom Cooke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C2418-CF8A-5066-330B-905D46BA9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555" y="2162989"/>
            <a:ext cx="3097143" cy="37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99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8F894-6E3D-94C6-6253-59EB7C16C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2453D-AC3C-AE8C-C5E6-ED2178E93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91F83-CE9C-91E8-2298-E3CF75C2E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3" y="1408794"/>
            <a:ext cx="9613397" cy="1634279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D76D4C66-5162-F9E3-0568-2CD186E3C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D650C-9689-3A45-51CA-358B96D1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0CDCC-312E-3F75-DF0D-6DC4F7F6F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8000" b="1"/>
              <a:t>Business Meeting</a:t>
            </a:r>
            <a:endParaRPr lang="en-US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CB1FD-903D-9822-E559-2AC83C923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May 1, 2025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52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D23DB-04BA-DE64-2D33-382AACCDA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4C88C-6F4E-A470-9210-B11B96468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/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3B295-74D4-FB9C-D854-DB0B15E75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013698" cy="1208141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Spring General Session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B6D7DC-D7EE-43D6-AEB5-4F4FAFD1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634" y="625683"/>
            <a:ext cx="2769704" cy="27432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8CFDD-AE35-C20A-2AC6-C740E6395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71" y="4521658"/>
            <a:ext cx="4708833" cy="8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FBFB1-4E9C-D646-7F70-83C1A355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9C8488F1-0D6A-6573-152A-23945DAA9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" y="3092352"/>
            <a:ext cx="3775459" cy="64182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FFAE7-109A-0181-23BA-47111C4F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dirty="0"/>
              <a:t>Proposed TSDA Bylaws Revisions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690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99969B-3866-74E6-6E4A-70682831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922" y="87682"/>
            <a:ext cx="6415329" cy="66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5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BFE59-91BF-C335-9497-BE752DF5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35" y="0"/>
            <a:ext cx="7375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4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7AA80-14E8-E327-E669-A4D32DA05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77" y="0"/>
            <a:ext cx="7033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3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64637-B65D-F5BD-772E-7B36A663D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351" y="-5632"/>
            <a:ext cx="6074314" cy="68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0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E4B85-AED5-2BCA-D8F1-8FD907FF4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79830"/>
            <a:ext cx="10905066" cy="449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56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973AABA96894B9724CB53AE916897" ma:contentTypeVersion="19" ma:contentTypeDescription="Create a new document." ma:contentTypeScope="" ma:versionID="9639271bae55f9f49402eed0ea98d8aa">
  <xsd:schema xmlns:xsd="http://www.w3.org/2001/XMLSchema" xmlns:xs="http://www.w3.org/2001/XMLSchema" xmlns:p="http://schemas.microsoft.com/office/2006/metadata/properties" xmlns:ns1="http://schemas.microsoft.com/sharepoint/v3" xmlns:ns2="46aed8dd-b3c0-4c22-9a49-84f7814b00d7" xmlns:ns3="27af31e0-122d-4108-b3a5-e4723d15d204" targetNamespace="http://schemas.microsoft.com/office/2006/metadata/properties" ma:root="true" ma:fieldsID="5493d5c8299a737505f2eee2a66db6c2" ns1:_="" ns2:_="" ns3:_="">
    <xsd:import namespace="http://schemas.microsoft.com/sharepoint/v3"/>
    <xsd:import namespace="46aed8dd-b3c0-4c22-9a49-84f7814b00d7"/>
    <xsd:import namespace="27af31e0-122d-4108-b3a5-e4723d15d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ed8dd-b3c0-4c22-9a49-84f7814b0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f31e0-122d-4108-b3a5-e4723d15d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4a248fa-0f2e-458d-8f63-07d852663b37}" ma:internalName="TaxCatchAll" ma:showField="CatchAllData" ma:web="27af31e0-122d-4108-b3a5-e4723d15d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6aed8dd-b3c0-4c22-9a49-84f7814b00d7">
      <Terms xmlns="http://schemas.microsoft.com/office/infopath/2007/PartnerControls"/>
    </lcf76f155ced4ddcb4097134ff3c332f>
    <TaxCatchAll xmlns="27af31e0-122d-4108-b3a5-e4723d15d204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6364E8-5197-4673-A942-41301B89A8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6aed8dd-b3c0-4c22-9a49-84f7814b00d7"/>
    <ds:schemaRef ds:uri="27af31e0-122d-4108-b3a5-e4723d15d2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358A66-5B3F-42E6-8122-2F7EE4FCD0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47CB85-34FD-45A2-9858-6AAC3282F2AC}">
  <ds:schemaRefs>
    <ds:schemaRef ds:uri="http://schemas.openxmlformats.org/package/2006/metadata/core-properties"/>
    <ds:schemaRef ds:uri="27af31e0-122d-4108-b3a5-e4723d15d204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46aed8dd-b3c0-4c22-9a49-84f7814b00d7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</TotalTime>
  <Words>2092</Words>
  <Application>Microsoft Office PowerPoint</Application>
  <PresentationFormat>Widescreen</PresentationFormat>
  <Paragraphs>424</Paragraphs>
  <Slides>38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Aptos</vt:lpstr>
      <vt:lpstr>Aptos Narrow</vt:lpstr>
      <vt:lpstr>Arial</vt:lpstr>
      <vt:lpstr>Calibri</vt:lpstr>
      <vt:lpstr>Calibri Light</vt:lpstr>
      <vt:lpstr>Symbol</vt:lpstr>
      <vt:lpstr>Office Theme</vt:lpstr>
      <vt:lpstr>Attendance</vt:lpstr>
      <vt:lpstr>Business Meeting</vt:lpstr>
      <vt:lpstr>Universal Offer Date for Independent Programs</vt:lpstr>
      <vt:lpstr>Proposed TSDA Bylaws Revisions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TSDA Bylaws Revisions</vt:lpstr>
      <vt:lpstr>Committee Service Recognition</vt:lpstr>
      <vt:lpstr>2024-25 Executive Committee</vt:lpstr>
      <vt:lpstr>2024-25 Executive Committee</vt:lpstr>
      <vt:lpstr>2024-25 Finance Committee</vt:lpstr>
      <vt:lpstr>2024-25 Nominating Committee</vt:lpstr>
      <vt:lpstr>2024-25 Professionalism and Ethics Committee</vt:lpstr>
      <vt:lpstr>50th Anniversary Committee</vt:lpstr>
      <vt:lpstr>2024-25 Faculty Development Committee</vt:lpstr>
      <vt:lpstr>2024-25 Early Specialization Committee</vt:lpstr>
      <vt:lpstr>2024-25 Congenital Cardiac Fellowship Committee</vt:lpstr>
      <vt:lpstr>2024-25 Program Coordinator Committee</vt:lpstr>
      <vt:lpstr>2024-25 TSDA In-Training Exam Committee</vt:lpstr>
      <vt:lpstr>2024-25 TSDA In-Training Exam Committee</vt:lpstr>
      <vt:lpstr>2024-25 Thoracic Education Cooperative Group (TECoG)</vt:lpstr>
      <vt:lpstr>Nominating Committee Member Election</vt:lpstr>
      <vt:lpstr>2025-26 Nominating Committee Member Election</vt:lpstr>
      <vt:lpstr>Report of the Nominating Committee</vt:lpstr>
      <vt:lpstr>2025-29 Secretary/Treasurer</vt:lpstr>
      <vt:lpstr>Report of the Nominating Committee</vt:lpstr>
      <vt:lpstr>2025-28 Councilor</vt:lpstr>
      <vt:lpstr>Report of the Nominating Committee</vt:lpstr>
      <vt:lpstr>2025-27 President-elect</vt:lpstr>
      <vt:lpstr>2027-2029 President  Shari L. Meyerson</vt:lpstr>
      <vt:lpstr>Report of the Nominating Committee</vt:lpstr>
      <vt:lpstr>2025-2027 26th President  Stephen C. Yang</vt:lpstr>
      <vt:lpstr>2023-2025 25th President  David Tom Cooke</vt:lpstr>
      <vt:lpstr>Business Meeting</vt:lpstr>
      <vt:lpstr>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Session</dc:title>
  <dc:creator>Martin, Gracie</dc:creator>
  <cp:lastModifiedBy>Doty, Adam</cp:lastModifiedBy>
  <cp:revision>4</cp:revision>
  <cp:lastPrinted>2025-04-29T21:30:40Z</cp:lastPrinted>
  <dcterms:created xsi:type="dcterms:W3CDTF">2023-05-05T14:25:55Z</dcterms:created>
  <dcterms:modified xsi:type="dcterms:W3CDTF">2025-05-01T17:30:22Z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0x010100B2A973AABA96894B9724CB53AE916897</vt:lpwstr>
  </property>
  <property fmtid="{D5CDD505-2E9C-101B-9397-08002B2CF9AE}" pid="3" name="MediaServiceImageTags">
    <vt:lpwstr/>
  </property>
</Properties>
</file>