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8.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9.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73" r:id="rId5"/>
    <p:sldId id="284" r:id="rId6"/>
    <p:sldId id="285" r:id="rId7"/>
    <p:sldId id="283" r:id="rId8"/>
    <p:sldId id="282" r:id="rId9"/>
    <p:sldId id="286" r:id="rId10"/>
    <p:sldId id="298" r:id="rId11"/>
    <p:sldId id="299" r:id="rId12"/>
    <p:sldId id="288" r:id="rId13"/>
    <p:sldId id="30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595" autoAdjust="0"/>
    <p:restoredTop sz="67669"/>
  </p:normalViewPr>
  <p:slideViewPr>
    <p:cSldViewPr snapToGrid="0">
      <p:cViewPr varScale="1">
        <p:scale>
          <a:sx n="77" d="100"/>
          <a:sy n="77" d="100"/>
        </p:scale>
        <p:origin x="101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ata2.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10" Type="http://schemas.openxmlformats.org/officeDocument/2006/relationships/image" Target="../media/image17.svg"/><Relationship Id="rId4" Type="http://schemas.openxmlformats.org/officeDocument/2006/relationships/image" Target="../media/image11.svg"/><Relationship Id="rId9" Type="http://schemas.openxmlformats.org/officeDocument/2006/relationships/image" Target="../media/image16.png"/></Relationships>
</file>

<file path=ppt/diagrams/_rels/data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9.svg"/></Relationships>
</file>

<file path=ppt/diagrams/_rels/data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svg"/><Relationship Id="rId1" Type="http://schemas.openxmlformats.org/officeDocument/2006/relationships/image" Target="../media/image22.png"/><Relationship Id="rId4" Type="http://schemas.openxmlformats.org/officeDocument/2006/relationships/image" Target="../media/image25.svg"/></Relationships>
</file>

<file path=ppt/diagrams/_rels/data8.xml.rels><?xml version="1.0" encoding="UTF-8" standalone="yes"?>
<Relationships xmlns="http://schemas.openxmlformats.org/package/2006/relationships"><Relationship Id="rId8" Type="http://schemas.openxmlformats.org/officeDocument/2006/relationships/image" Target="../media/image32.svg"/><Relationship Id="rId3" Type="http://schemas.openxmlformats.org/officeDocument/2006/relationships/image" Target="../media/image27.png"/><Relationship Id="rId7" Type="http://schemas.openxmlformats.org/officeDocument/2006/relationships/image" Target="../media/image31.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30.svg"/><Relationship Id="rId5" Type="http://schemas.openxmlformats.org/officeDocument/2006/relationships/image" Target="../media/image29.png"/><Relationship Id="rId4" Type="http://schemas.openxmlformats.org/officeDocument/2006/relationships/image" Target="../media/image28.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10" Type="http://schemas.openxmlformats.org/officeDocument/2006/relationships/image" Target="../media/image17.svg"/><Relationship Id="rId4" Type="http://schemas.openxmlformats.org/officeDocument/2006/relationships/image" Target="../media/image11.svg"/><Relationship Id="rId9" Type="http://schemas.openxmlformats.org/officeDocument/2006/relationships/image" Target="../media/image16.png"/></Relationships>
</file>

<file path=ppt/diagrams/_rels/drawing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9.svg"/></Relationships>
</file>

<file path=ppt/diagrams/_rels/drawing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svg"/><Relationship Id="rId1" Type="http://schemas.openxmlformats.org/officeDocument/2006/relationships/image" Target="../media/image22.png"/><Relationship Id="rId4" Type="http://schemas.openxmlformats.org/officeDocument/2006/relationships/image" Target="../media/image25.svg"/></Relationships>
</file>

<file path=ppt/diagrams/_rels/drawing8.xml.rels><?xml version="1.0" encoding="UTF-8" standalone="yes"?>
<Relationships xmlns="http://schemas.openxmlformats.org/package/2006/relationships"><Relationship Id="rId8" Type="http://schemas.openxmlformats.org/officeDocument/2006/relationships/image" Target="../media/image32.svg"/><Relationship Id="rId3" Type="http://schemas.openxmlformats.org/officeDocument/2006/relationships/image" Target="../media/image27.png"/><Relationship Id="rId7" Type="http://schemas.openxmlformats.org/officeDocument/2006/relationships/image" Target="../media/image31.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30.svg"/><Relationship Id="rId5" Type="http://schemas.openxmlformats.org/officeDocument/2006/relationships/image" Target="../media/image29.png"/><Relationship Id="rId4" Type="http://schemas.openxmlformats.org/officeDocument/2006/relationships/image" Target="../media/image28.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9F3AE8-5220-4482-95D1-8E99C2B962FD}"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52BC0807-B984-46EB-9CD3-AC8AC9DFF121}">
      <dgm:prSet/>
      <dgm:spPr/>
      <dgm:t>
        <a:bodyPr/>
        <a:lstStyle/>
        <a:p>
          <a:pPr>
            <a:lnSpc>
              <a:spcPct val="100000"/>
            </a:lnSpc>
          </a:pPr>
          <a:r>
            <a:rPr lang="en-US" dirty="0"/>
            <a:t>Independent Thoracic Surgery Fellowship programs will release interview offers on the same date.</a:t>
          </a:r>
        </a:p>
      </dgm:t>
    </dgm:pt>
    <dgm:pt modelId="{AA15A39D-82DA-4BAA-8B0A-B6A323BE3B5A}" type="parTrans" cxnId="{47952AC2-B6CD-4509-9763-B58DDA322679}">
      <dgm:prSet/>
      <dgm:spPr/>
      <dgm:t>
        <a:bodyPr/>
        <a:lstStyle/>
        <a:p>
          <a:endParaRPr lang="en-US"/>
        </a:p>
      </dgm:t>
    </dgm:pt>
    <dgm:pt modelId="{847B8F99-65D9-4D95-A01A-CC3084C498D3}" type="sibTrans" cxnId="{47952AC2-B6CD-4509-9763-B58DDA322679}">
      <dgm:prSet/>
      <dgm:spPr/>
      <dgm:t>
        <a:bodyPr/>
        <a:lstStyle/>
        <a:p>
          <a:endParaRPr lang="en-US"/>
        </a:p>
      </dgm:t>
    </dgm:pt>
    <dgm:pt modelId="{2519E4A2-0807-4657-8E13-F1B40DB5228A}">
      <dgm:prSet/>
      <dgm:spPr/>
      <dgm:t>
        <a:bodyPr/>
        <a:lstStyle/>
        <a:p>
          <a:pPr>
            <a:lnSpc>
              <a:spcPct val="100000"/>
            </a:lnSpc>
          </a:pPr>
          <a:r>
            <a:rPr lang="en-US" dirty="0"/>
            <a:t>Transparency </a:t>
          </a:r>
        </a:p>
      </dgm:t>
    </dgm:pt>
    <dgm:pt modelId="{E053AC31-2DAF-4608-83CB-42FAF327B04D}" type="parTrans" cxnId="{1E855F9A-D4B8-4E28-A133-76CE93E289BA}">
      <dgm:prSet/>
      <dgm:spPr/>
      <dgm:t>
        <a:bodyPr/>
        <a:lstStyle/>
        <a:p>
          <a:endParaRPr lang="en-US"/>
        </a:p>
      </dgm:t>
    </dgm:pt>
    <dgm:pt modelId="{6F98604A-5847-411F-B91B-68BD1D916125}" type="sibTrans" cxnId="{1E855F9A-D4B8-4E28-A133-76CE93E289BA}">
      <dgm:prSet/>
      <dgm:spPr/>
      <dgm:t>
        <a:bodyPr/>
        <a:lstStyle/>
        <a:p>
          <a:endParaRPr lang="en-US"/>
        </a:p>
      </dgm:t>
    </dgm:pt>
    <dgm:pt modelId="{140E7615-6C69-4E7E-9C7E-1BA431C0161A}">
      <dgm:prSet/>
      <dgm:spPr/>
      <dgm:t>
        <a:bodyPr/>
        <a:lstStyle/>
        <a:p>
          <a:pPr>
            <a:lnSpc>
              <a:spcPct val="100000"/>
            </a:lnSpc>
          </a:pPr>
          <a:r>
            <a:rPr lang="en-US" dirty="0"/>
            <a:t>Predictability </a:t>
          </a:r>
        </a:p>
      </dgm:t>
    </dgm:pt>
    <dgm:pt modelId="{ADF8A9A6-895C-4E35-9586-FB0F6C39AF0B}" type="parTrans" cxnId="{F1ADD5AA-7CE5-4EE4-9BE1-2A69D8CE69F1}">
      <dgm:prSet/>
      <dgm:spPr/>
      <dgm:t>
        <a:bodyPr/>
        <a:lstStyle/>
        <a:p>
          <a:endParaRPr lang="en-US"/>
        </a:p>
      </dgm:t>
    </dgm:pt>
    <dgm:pt modelId="{5036D4C1-32F7-45A9-B50C-CD3A05F18475}" type="sibTrans" cxnId="{F1ADD5AA-7CE5-4EE4-9BE1-2A69D8CE69F1}">
      <dgm:prSet/>
      <dgm:spPr/>
      <dgm:t>
        <a:bodyPr/>
        <a:lstStyle/>
        <a:p>
          <a:endParaRPr lang="en-US"/>
        </a:p>
      </dgm:t>
    </dgm:pt>
    <dgm:pt modelId="{B24EBECD-01B0-4913-A353-9B8FEE4C2CA0}">
      <dgm:prSet/>
      <dgm:spPr/>
      <dgm:t>
        <a:bodyPr/>
        <a:lstStyle/>
        <a:p>
          <a:pPr>
            <a:lnSpc>
              <a:spcPct val="100000"/>
            </a:lnSpc>
          </a:pPr>
          <a:r>
            <a:rPr lang="en-US" dirty="0"/>
            <a:t>Decrease anxiety and stress for applicants </a:t>
          </a:r>
        </a:p>
      </dgm:t>
    </dgm:pt>
    <dgm:pt modelId="{2BD06EBC-6652-4EED-91EA-889B177EC5CF}" type="parTrans" cxnId="{A8621387-98BF-46DD-A83F-1B5759457AD8}">
      <dgm:prSet/>
      <dgm:spPr/>
      <dgm:t>
        <a:bodyPr/>
        <a:lstStyle/>
        <a:p>
          <a:endParaRPr lang="en-US"/>
        </a:p>
      </dgm:t>
    </dgm:pt>
    <dgm:pt modelId="{FAEE229F-D13C-4D7D-A5DB-A3ACBB308B26}" type="sibTrans" cxnId="{A8621387-98BF-46DD-A83F-1B5759457AD8}">
      <dgm:prSet/>
      <dgm:spPr/>
      <dgm:t>
        <a:bodyPr/>
        <a:lstStyle/>
        <a:p>
          <a:endParaRPr lang="en-US"/>
        </a:p>
      </dgm:t>
    </dgm:pt>
    <dgm:pt modelId="{CD14E1DB-0D3C-434B-9D3A-13A2A3097229}">
      <dgm:prSet/>
      <dgm:spPr/>
      <dgm:t>
        <a:bodyPr/>
        <a:lstStyle/>
        <a:p>
          <a:pPr>
            <a:lnSpc>
              <a:spcPct val="100000"/>
            </a:lnSpc>
          </a:pPr>
          <a:r>
            <a:rPr lang="en-US" dirty="0"/>
            <a:t>Consistent with National Recommendations</a:t>
          </a:r>
        </a:p>
      </dgm:t>
    </dgm:pt>
    <dgm:pt modelId="{A83317BE-C4EE-4562-BBB4-260F3D746CE0}" type="parTrans" cxnId="{5D22C1B0-A53E-4D56-9BA9-3C110EA22C94}">
      <dgm:prSet/>
      <dgm:spPr/>
      <dgm:t>
        <a:bodyPr/>
        <a:lstStyle/>
        <a:p>
          <a:endParaRPr lang="en-US"/>
        </a:p>
      </dgm:t>
    </dgm:pt>
    <dgm:pt modelId="{CBCAE757-3A6F-43B4-A03D-2394F80E43C6}" type="sibTrans" cxnId="{5D22C1B0-A53E-4D56-9BA9-3C110EA22C94}">
      <dgm:prSet/>
      <dgm:spPr/>
      <dgm:t>
        <a:bodyPr/>
        <a:lstStyle/>
        <a:p>
          <a:endParaRPr lang="en-US"/>
        </a:p>
      </dgm:t>
    </dgm:pt>
    <dgm:pt modelId="{FBAB1538-1E15-43FD-9B05-F7C2B64F9316}">
      <dgm:prSet/>
      <dgm:spPr/>
      <dgm:t>
        <a:bodyPr/>
        <a:lstStyle/>
        <a:p>
          <a:pPr>
            <a:lnSpc>
              <a:spcPct val="100000"/>
            </a:lnSpc>
          </a:pPr>
          <a:r>
            <a:rPr lang="en-US" dirty="0"/>
            <a:t>Consistent with other surgical specialties recruitment practices</a:t>
          </a:r>
        </a:p>
      </dgm:t>
    </dgm:pt>
    <dgm:pt modelId="{B30ABF62-B767-43AF-827A-7061D960A98B}" type="parTrans" cxnId="{4EFF1212-EC6B-4730-8F70-EEE1224752DB}">
      <dgm:prSet/>
      <dgm:spPr/>
      <dgm:t>
        <a:bodyPr/>
        <a:lstStyle/>
        <a:p>
          <a:endParaRPr lang="en-US"/>
        </a:p>
      </dgm:t>
    </dgm:pt>
    <dgm:pt modelId="{00130023-2835-4F7C-AA8D-3AF9BE104DCA}" type="sibTrans" cxnId="{4EFF1212-EC6B-4730-8F70-EEE1224752DB}">
      <dgm:prSet/>
      <dgm:spPr/>
      <dgm:t>
        <a:bodyPr/>
        <a:lstStyle/>
        <a:p>
          <a:endParaRPr lang="en-US"/>
        </a:p>
      </dgm:t>
    </dgm:pt>
    <dgm:pt modelId="{6AF4227F-D6A5-4EDC-ACF7-69D69E553269}">
      <dgm:prSet/>
      <dgm:spPr/>
      <dgm:t>
        <a:bodyPr/>
        <a:lstStyle/>
        <a:p>
          <a:pPr>
            <a:lnSpc>
              <a:spcPct val="100000"/>
            </a:lnSpc>
          </a:pPr>
          <a:r>
            <a:rPr lang="en-US" dirty="0"/>
            <a:t>Orthopedics- subspecialities, General Surgery subspecialities: Advanced GI MIS, HPB, Bariatrics, Foregut, Hernia and Abdominal Wall,  Breast Oncology</a:t>
          </a:r>
        </a:p>
      </dgm:t>
    </dgm:pt>
    <dgm:pt modelId="{8B3984B1-BFF1-48D7-9BFC-D1472B95890F}" type="parTrans" cxnId="{0B73799E-E21B-41CA-BCE8-2D56F3054CD6}">
      <dgm:prSet/>
      <dgm:spPr/>
      <dgm:t>
        <a:bodyPr/>
        <a:lstStyle/>
        <a:p>
          <a:endParaRPr lang="en-US"/>
        </a:p>
      </dgm:t>
    </dgm:pt>
    <dgm:pt modelId="{84D76451-74E6-4BD4-A516-AC88B4D65F62}" type="sibTrans" cxnId="{0B73799E-E21B-41CA-BCE8-2D56F3054CD6}">
      <dgm:prSet/>
      <dgm:spPr/>
      <dgm:t>
        <a:bodyPr/>
        <a:lstStyle/>
        <a:p>
          <a:endParaRPr lang="en-US"/>
        </a:p>
      </dgm:t>
    </dgm:pt>
    <dgm:pt modelId="{3D8ECE2D-DC6F-E749-93BC-479CD2B62AD2}">
      <dgm:prSet/>
      <dgm:spPr/>
      <dgm:t>
        <a:bodyPr/>
        <a:lstStyle/>
        <a:p>
          <a:pPr>
            <a:lnSpc>
              <a:spcPct val="100000"/>
            </a:lnSpc>
          </a:pPr>
          <a:r>
            <a:rPr lang="en-US" dirty="0"/>
            <a:t>Coalition</a:t>
          </a:r>
          <a:r>
            <a:rPr lang="en-US" baseline="0" dirty="0"/>
            <a:t> of Physician Accountability (COPA)</a:t>
          </a:r>
          <a:endParaRPr lang="en-US" dirty="0"/>
        </a:p>
      </dgm:t>
    </dgm:pt>
    <dgm:pt modelId="{657E0D14-FF42-9140-854F-4D22BCB6C66B}" type="parTrans" cxnId="{DD3E8DDA-F371-8445-9FF5-8D243C4EF410}">
      <dgm:prSet/>
      <dgm:spPr/>
      <dgm:t>
        <a:bodyPr/>
        <a:lstStyle/>
        <a:p>
          <a:endParaRPr lang="en-US"/>
        </a:p>
      </dgm:t>
    </dgm:pt>
    <dgm:pt modelId="{1E3B0A3E-13FA-024F-8F86-8FD766F7E29C}" type="sibTrans" cxnId="{DD3E8DDA-F371-8445-9FF5-8D243C4EF410}">
      <dgm:prSet/>
      <dgm:spPr/>
      <dgm:t>
        <a:bodyPr/>
        <a:lstStyle/>
        <a:p>
          <a:endParaRPr lang="en-US"/>
        </a:p>
      </dgm:t>
    </dgm:pt>
    <dgm:pt modelId="{2D500F4A-CA80-E949-B648-4F32B168C491}">
      <dgm:prSet/>
      <dgm:spPr/>
      <dgm:t>
        <a:bodyPr/>
        <a:lstStyle/>
        <a:p>
          <a:pPr>
            <a:lnSpc>
              <a:spcPct val="100000"/>
            </a:lnSpc>
          </a:pPr>
          <a:r>
            <a:rPr lang="en-US" dirty="0"/>
            <a:t>Association of American Medical Colleges (AAMC)</a:t>
          </a:r>
        </a:p>
      </dgm:t>
    </dgm:pt>
    <dgm:pt modelId="{74AE3152-8B12-F545-9E13-55F32F392793}" type="parTrans" cxnId="{94315D1C-7BBD-1744-B60E-FB1B3A8C3BA8}">
      <dgm:prSet/>
      <dgm:spPr/>
      <dgm:t>
        <a:bodyPr/>
        <a:lstStyle/>
        <a:p>
          <a:endParaRPr lang="en-US"/>
        </a:p>
      </dgm:t>
    </dgm:pt>
    <dgm:pt modelId="{56622744-8146-DC42-AC43-98C80838C05E}" type="sibTrans" cxnId="{94315D1C-7BBD-1744-B60E-FB1B3A8C3BA8}">
      <dgm:prSet/>
      <dgm:spPr/>
      <dgm:t>
        <a:bodyPr/>
        <a:lstStyle/>
        <a:p>
          <a:endParaRPr lang="en-US"/>
        </a:p>
      </dgm:t>
    </dgm:pt>
    <dgm:pt modelId="{60315716-B96B-2642-A94D-C6A33757D2D7}">
      <dgm:prSet/>
      <dgm:spPr/>
      <dgm:t>
        <a:bodyPr/>
        <a:lstStyle/>
        <a:p>
          <a:pPr>
            <a:lnSpc>
              <a:spcPct val="100000"/>
            </a:lnSpc>
          </a:pPr>
          <a:r>
            <a:rPr lang="en-US" dirty="0"/>
            <a:t>Organization of Program Director Associations (OPDA)</a:t>
          </a:r>
        </a:p>
      </dgm:t>
    </dgm:pt>
    <dgm:pt modelId="{68A43335-2102-CF44-B4FE-A463089B30F5}" type="parTrans" cxnId="{4A91D748-3962-1E45-8ED2-58F284CD6E0C}">
      <dgm:prSet/>
      <dgm:spPr/>
      <dgm:t>
        <a:bodyPr/>
        <a:lstStyle/>
        <a:p>
          <a:endParaRPr lang="en-US"/>
        </a:p>
      </dgm:t>
    </dgm:pt>
    <dgm:pt modelId="{6F5B8596-1B11-DB45-BC76-4997B8288204}" type="sibTrans" cxnId="{4A91D748-3962-1E45-8ED2-58F284CD6E0C}">
      <dgm:prSet/>
      <dgm:spPr/>
      <dgm:t>
        <a:bodyPr/>
        <a:lstStyle/>
        <a:p>
          <a:endParaRPr lang="en-US"/>
        </a:p>
      </dgm:t>
    </dgm:pt>
    <dgm:pt modelId="{0DDA154A-9B14-4E76-80C2-581104311860}" type="pres">
      <dgm:prSet presAssocID="{7E9F3AE8-5220-4482-95D1-8E99C2B962FD}" presName="root" presStyleCnt="0">
        <dgm:presLayoutVars>
          <dgm:dir/>
          <dgm:resizeHandles val="exact"/>
        </dgm:presLayoutVars>
      </dgm:prSet>
      <dgm:spPr/>
    </dgm:pt>
    <dgm:pt modelId="{FDFF46B5-B295-4002-BE92-F6E10F82A692}" type="pres">
      <dgm:prSet presAssocID="{52BC0807-B984-46EB-9CD3-AC8AC9DFF121}" presName="compNode" presStyleCnt="0"/>
      <dgm:spPr/>
    </dgm:pt>
    <dgm:pt modelId="{79661114-C244-430E-B598-8A1713F7A5A4}" type="pres">
      <dgm:prSet presAssocID="{52BC0807-B984-46EB-9CD3-AC8AC9DFF121}" presName="bgRect" presStyleLbl="bgShp" presStyleIdx="0" presStyleCnt="3"/>
      <dgm:spPr/>
    </dgm:pt>
    <dgm:pt modelId="{04D5C4B4-A925-43DE-B444-A7C96FA9620B}" type="pres">
      <dgm:prSet presAssocID="{52BC0807-B984-46EB-9CD3-AC8AC9DFF121}" presName="iconRect" presStyleLbl="node1" presStyleIdx="0" presStyleCnt="3"/>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Monthly calendar with solid fill"/>
        </a:ext>
      </dgm:extLst>
    </dgm:pt>
    <dgm:pt modelId="{7D949942-9A9E-4624-8CB8-50C538D2C874}" type="pres">
      <dgm:prSet presAssocID="{52BC0807-B984-46EB-9CD3-AC8AC9DFF121}" presName="spaceRect" presStyleCnt="0"/>
      <dgm:spPr/>
    </dgm:pt>
    <dgm:pt modelId="{CABB4C19-DFB3-45FC-8B9B-9E56B2F70B5F}" type="pres">
      <dgm:prSet presAssocID="{52BC0807-B984-46EB-9CD3-AC8AC9DFF121}" presName="parTx" presStyleLbl="revTx" presStyleIdx="0" presStyleCnt="6">
        <dgm:presLayoutVars>
          <dgm:chMax val="0"/>
          <dgm:chPref val="0"/>
        </dgm:presLayoutVars>
      </dgm:prSet>
      <dgm:spPr/>
    </dgm:pt>
    <dgm:pt modelId="{EC97A42C-138F-4406-B093-4E6921E1B56F}" type="pres">
      <dgm:prSet presAssocID="{52BC0807-B984-46EB-9CD3-AC8AC9DFF121}" presName="desTx" presStyleLbl="revTx" presStyleIdx="1" presStyleCnt="6">
        <dgm:presLayoutVars/>
      </dgm:prSet>
      <dgm:spPr/>
    </dgm:pt>
    <dgm:pt modelId="{F0F6112C-431D-4466-A3DA-E883FC212173}" type="pres">
      <dgm:prSet presAssocID="{847B8F99-65D9-4D95-A01A-CC3084C498D3}" presName="sibTrans" presStyleCnt="0"/>
      <dgm:spPr/>
    </dgm:pt>
    <dgm:pt modelId="{A6852ED5-C707-443F-B398-3361BF804395}" type="pres">
      <dgm:prSet presAssocID="{CD14E1DB-0D3C-434B-9D3A-13A2A3097229}" presName="compNode" presStyleCnt="0"/>
      <dgm:spPr/>
    </dgm:pt>
    <dgm:pt modelId="{8B586301-4786-48C2-BF61-45629893F9EF}" type="pres">
      <dgm:prSet presAssocID="{CD14E1DB-0D3C-434B-9D3A-13A2A3097229}" presName="bgRect" presStyleLbl="bgShp" presStyleIdx="1" presStyleCnt="3" custLinFactNeighborY="-7827"/>
      <dgm:spPr/>
    </dgm:pt>
    <dgm:pt modelId="{7BE7A801-E9CF-4E6F-A779-0751ED55A7EE}" type="pres">
      <dgm:prSet presAssocID="{CD14E1DB-0D3C-434B-9D3A-13A2A3097229}"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ctor"/>
        </a:ext>
      </dgm:extLst>
    </dgm:pt>
    <dgm:pt modelId="{9FA4191F-3297-4AF2-A28A-8C8D723C7E85}" type="pres">
      <dgm:prSet presAssocID="{CD14E1DB-0D3C-434B-9D3A-13A2A3097229}" presName="spaceRect" presStyleCnt="0"/>
      <dgm:spPr/>
    </dgm:pt>
    <dgm:pt modelId="{615B3B28-3E39-4AE4-96ED-9C5A9F06B4BB}" type="pres">
      <dgm:prSet presAssocID="{CD14E1DB-0D3C-434B-9D3A-13A2A3097229}" presName="parTx" presStyleLbl="revTx" presStyleIdx="2" presStyleCnt="6" custLinFactNeighborY="-12522">
        <dgm:presLayoutVars>
          <dgm:chMax val="0"/>
          <dgm:chPref val="0"/>
        </dgm:presLayoutVars>
      </dgm:prSet>
      <dgm:spPr/>
    </dgm:pt>
    <dgm:pt modelId="{E21F2190-A8D3-B147-8A6D-C05BB8C3E1C9}" type="pres">
      <dgm:prSet presAssocID="{CD14E1DB-0D3C-434B-9D3A-13A2A3097229}" presName="desTx" presStyleLbl="revTx" presStyleIdx="3" presStyleCnt="6" custLinFactNeighborY="-4695">
        <dgm:presLayoutVars/>
      </dgm:prSet>
      <dgm:spPr/>
    </dgm:pt>
    <dgm:pt modelId="{0E198E22-5DC4-4234-88F2-3B38030DA13C}" type="pres">
      <dgm:prSet presAssocID="{CBCAE757-3A6F-43B4-A03D-2394F80E43C6}" presName="sibTrans" presStyleCnt="0"/>
      <dgm:spPr/>
    </dgm:pt>
    <dgm:pt modelId="{324F365D-1836-4C11-828C-2A67695CF75C}" type="pres">
      <dgm:prSet presAssocID="{FBAB1538-1E15-43FD-9B05-F7C2B64F9316}" presName="compNode" presStyleCnt="0"/>
      <dgm:spPr/>
    </dgm:pt>
    <dgm:pt modelId="{D8E7B7C4-67FB-4CFC-8272-4F1245BA4887}" type="pres">
      <dgm:prSet presAssocID="{FBAB1538-1E15-43FD-9B05-F7C2B64F9316}" presName="bgRect" presStyleLbl="bgShp" presStyleIdx="2" presStyleCnt="3" custLinFactNeighborX="-3668" custLinFactNeighborY="-17180"/>
      <dgm:spPr/>
    </dgm:pt>
    <dgm:pt modelId="{B9017B8D-B396-48A8-9DB1-AAE6919F063D}" type="pres">
      <dgm:prSet presAssocID="{FBAB1538-1E15-43FD-9B05-F7C2B64F9316}" presName="iconRect" presStyleLbl="node1" presStyleIdx="2" presStyleCnt="3" custLinFactNeighborX="8538" custLinFactNeighborY="-42689"/>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ospital"/>
        </a:ext>
      </dgm:extLst>
    </dgm:pt>
    <dgm:pt modelId="{46BA8869-57FB-4AD6-BF8A-260402BA3493}" type="pres">
      <dgm:prSet presAssocID="{FBAB1538-1E15-43FD-9B05-F7C2B64F9316}" presName="spaceRect" presStyleCnt="0"/>
      <dgm:spPr/>
    </dgm:pt>
    <dgm:pt modelId="{03A52543-51A1-49FE-84B5-471C83633211}" type="pres">
      <dgm:prSet presAssocID="{FBAB1538-1E15-43FD-9B05-F7C2B64F9316}" presName="parTx" presStyleLbl="revTx" presStyleIdx="4" presStyleCnt="6" custLinFactNeighborX="-822" custLinFactNeighborY="-24853">
        <dgm:presLayoutVars>
          <dgm:chMax val="0"/>
          <dgm:chPref val="0"/>
        </dgm:presLayoutVars>
      </dgm:prSet>
      <dgm:spPr/>
    </dgm:pt>
    <dgm:pt modelId="{C56FA91F-C23E-4075-99A1-F07BDAFF58D8}" type="pres">
      <dgm:prSet presAssocID="{FBAB1538-1E15-43FD-9B05-F7C2B64F9316}" presName="desTx" presStyleLbl="revTx" presStyleIdx="5" presStyleCnt="6" custLinFactNeighborY="-26609">
        <dgm:presLayoutVars/>
      </dgm:prSet>
      <dgm:spPr/>
    </dgm:pt>
  </dgm:ptLst>
  <dgm:cxnLst>
    <dgm:cxn modelId="{4EFF1212-EC6B-4730-8F70-EEE1224752DB}" srcId="{7E9F3AE8-5220-4482-95D1-8E99C2B962FD}" destId="{FBAB1538-1E15-43FD-9B05-F7C2B64F9316}" srcOrd="2" destOrd="0" parTransId="{B30ABF62-B767-43AF-827A-7061D960A98B}" sibTransId="{00130023-2835-4F7C-AA8D-3AF9BE104DCA}"/>
    <dgm:cxn modelId="{6C44E714-69C1-47CD-87A8-6A2DD8C48804}" type="presOf" srcId="{CD14E1DB-0D3C-434B-9D3A-13A2A3097229}" destId="{615B3B28-3E39-4AE4-96ED-9C5A9F06B4BB}" srcOrd="0" destOrd="0" presId="urn:microsoft.com/office/officeart/2018/2/layout/IconVerticalSolidList"/>
    <dgm:cxn modelId="{94315D1C-7BBD-1744-B60E-FB1B3A8C3BA8}" srcId="{CD14E1DB-0D3C-434B-9D3A-13A2A3097229}" destId="{2D500F4A-CA80-E949-B648-4F32B168C491}" srcOrd="1" destOrd="0" parTransId="{74AE3152-8B12-F545-9E13-55F32F392793}" sibTransId="{56622744-8146-DC42-AC43-98C80838C05E}"/>
    <dgm:cxn modelId="{69F67420-A4CF-834E-B340-D39469AC3DFA}" type="presOf" srcId="{2D500F4A-CA80-E949-B648-4F32B168C491}" destId="{E21F2190-A8D3-B147-8A6D-C05BB8C3E1C9}" srcOrd="0" destOrd="1" presId="urn:microsoft.com/office/officeart/2018/2/layout/IconVerticalSolidList"/>
    <dgm:cxn modelId="{0FD91938-21CB-4410-A00E-400A62F02671}" type="presOf" srcId="{B24EBECD-01B0-4913-A353-9B8FEE4C2CA0}" destId="{EC97A42C-138F-4406-B093-4E6921E1B56F}" srcOrd="0" destOrd="2" presId="urn:microsoft.com/office/officeart/2018/2/layout/IconVerticalSolidList"/>
    <dgm:cxn modelId="{56B3BD48-F1EA-4524-B33B-E6369749FCE2}" type="presOf" srcId="{FBAB1538-1E15-43FD-9B05-F7C2B64F9316}" destId="{03A52543-51A1-49FE-84B5-471C83633211}" srcOrd="0" destOrd="0" presId="urn:microsoft.com/office/officeart/2018/2/layout/IconVerticalSolidList"/>
    <dgm:cxn modelId="{4A91D748-3962-1E45-8ED2-58F284CD6E0C}" srcId="{CD14E1DB-0D3C-434B-9D3A-13A2A3097229}" destId="{60315716-B96B-2642-A94D-C6A33757D2D7}" srcOrd="2" destOrd="0" parTransId="{68A43335-2102-CF44-B4FE-A463089B30F5}" sibTransId="{6F5B8596-1B11-DB45-BC76-4997B8288204}"/>
    <dgm:cxn modelId="{6DDA0F4C-951D-4525-9849-80D9B4FC1407}" type="presOf" srcId="{6AF4227F-D6A5-4EDC-ACF7-69D69E553269}" destId="{C56FA91F-C23E-4075-99A1-F07BDAFF58D8}" srcOrd="0" destOrd="0" presId="urn:microsoft.com/office/officeart/2018/2/layout/IconVerticalSolidList"/>
    <dgm:cxn modelId="{1DA7554D-4799-164E-87D5-396A9E634C2C}" type="presOf" srcId="{60315716-B96B-2642-A94D-C6A33757D2D7}" destId="{E21F2190-A8D3-B147-8A6D-C05BB8C3E1C9}" srcOrd="0" destOrd="2" presId="urn:microsoft.com/office/officeart/2018/2/layout/IconVerticalSolidList"/>
    <dgm:cxn modelId="{EC133251-5785-44EC-97C6-30C5805D4E48}" type="presOf" srcId="{7E9F3AE8-5220-4482-95D1-8E99C2B962FD}" destId="{0DDA154A-9B14-4E76-80C2-581104311860}" srcOrd="0" destOrd="0" presId="urn:microsoft.com/office/officeart/2018/2/layout/IconVerticalSolidList"/>
    <dgm:cxn modelId="{9DB0AE64-AE3D-41F3-97C7-5F928A51E7B3}" type="presOf" srcId="{2519E4A2-0807-4657-8E13-F1B40DB5228A}" destId="{EC97A42C-138F-4406-B093-4E6921E1B56F}" srcOrd="0" destOrd="0" presId="urn:microsoft.com/office/officeart/2018/2/layout/IconVerticalSolidList"/>
    <dgm:cxn modelId="{1650BC72-1B73-4A7E-8E2E-4E4BF5C65562}" type="presOf" srcId="{52BC0807-B984-46EB-9CD3-AC8AC9DFF121}" destId="{CABB4C19-DFB3-45FC-8B9B-9E56B2F70B5F}" srcOrd="0" destOrd="0" presId="urn:microsoft.com/office/officeart/2018/2/layout/IconVerticalSolidList"/>
    <dgm:cxn modelId="{A8621387-98BF-46DD-A83F-1B5759457AD8}" srcId="{52BC0807-B984-46EB-9CD3-AC8AC9DFF121}" destId="{B24EBECD-01B0-4913-A353-9B8FEE4C2CA0}" srcOrd="2" destOrd="0" parTransId="{2BD06EBC-6652-4EED-91EA-889B177EC5CF}" sibTransId="{FAEE229F-D13C-4D7D-A5DB-A3ACBB308B26}"/>
    <dgm:cxn modelId="{1E855F9A-D4B8-4E28-A133-76CE93E289BA}" srcId="{52BC0807-B984-46EB-9CD3-AC8AC9DFF121}" destId="{2519E4A2-0807-4657-8E13-F1B40DB5228A}" srcOrd="0" destOrd="0" parTransId="{E053AC31-2DAF-4608-83CB-42FAF327B04D}" sibTransId="{6F98604A-5847-411F-B91B-68BD1D916125}"/>
    <dgm:cxn modelId="{0B73799E-E21B-41CA-BCE8-2D56F3054CD6}" srcId="{FBAB1538-1E15-43FD-9B05-F7C2B64F9316}" destId="{6AF4227F-D6A5-4EDC-ACF7-69D69E553269}" srcOrd="0" destOrd="0" parTransId="{8B3984B1-BFF1-48D7-9BFC-D1472B95890F}" sibTransId="{84D76451-74E6-4BD4-A516-AC88B4D65F62}"/>
    <dgm:cxn modelId="{F1ADD5AA-7CE5-4EE4-9BE1-2A69D8CE69F1}" srcId="{52BC0807-B984-46EB-9CD3-AC8AC9DFF121}" destId="{140E7615-6C69-4E7E-9C7E-1BA431C0161A}" srcOrd="1" destOrd="0" parTransId="{ADF8A9A6-895C-4E35-9586-FB0F6C39AF0B}" sibTransId="{5036D4C1-32F7-45A9-B50C-CD3A05F18475}"/>
    <dgm:cxn modelId="{B814ECAC-4CA8-5D40-AD80-2820E9E8663F}" type="presOf" srcId="{3D8ECE2D-DC6F-E749-93BC-479CD2B62AD2}" destId="{E21F2190-A8D3-B147-8A6D-C05BB8C3E1C9}" srcOrd="0" destOrd="0" presId="urn:microsoft.com/office/officeart/2018/2/layout/IconVerticalSolidList"/>
    <dgm:cxn modelId="{858FACB0-9327-464A-A871-0BA677EF7814}" type="presOf" srcId="{140E7615-6C69-4E7E-9C7E-1BA431C0161A}" destId="{EC97A42C-138F-4406-B093-4E6921E1B56F}" srcOrd="0" destOrd="1" presId="urn:microsoft.com/office/officeart/2018/2/layout/IconVerticalSolidList"/>
    <dgm:cxn modelId="{5D22C1B0-A53E-4D56-9BA9-3C110EA22C94}" srcId="{7E9F3AE8-5220-4482-95D1-8E99C2B962FD}" destId="{CD14E1DB-0D3C-434B-9D3A-13A2A3097229}" srcOrd="1" destOrd="0" parTransId="{A83317BE-C4EE-4562-BBB4-260F3D746CE0}" sibTransId="{CBCAE757-3A6F-43B4-A03D-2394F80E43C6}"/>
    <dgm:cxn modelId="{47952AC2-B6CD-4509-9763-B58DDA322679}" srcId="{7E9F3AE8-5220-4482-95D1-8E99C2B962FD}" destId="{52BC0807-B984-46EB-9CD3-AC8AC9DFF121}" srcOrd="0" destOrd="0" parTransId="{AA15A39D-82DA-4BAA-8B0A-B6A323BE3B5A}" sibTransId="{847B8F99-65D9-4D95-A01A-CC3084C498D3}"/>
    <dgm:cxn modelId="{DD3E8DDA-F371-8445-9FF5-8D243C4EF410}" srcId="{CD14E1DB-0D3C-434B-9D3A-13A2A3097229}" destId="{3D8ECE2D-DC6F-E749-93BC-479CD2B62AD2}" srcOrd="0" destOrd="0" parTransId="{657E0D14-FF42-9140-854F-4D22BCB6C66B}" sibTransId="{1E3B0A3E-13FA-024F-8F86-8FD766F7E29C}"/>
    <dgm:cxn modelId="{E20B7056-7A42-4C0A-87E9-A837A0D5FDC3}" type="presParOf" srcId="{0DDA154A-9B14-4E76-80C2-581104311860}" destId="{FDFF46B5-B295-4002-BE92-F6E10F82A692}" srcOrd="0" destOrd="0" presId="urn:microsoft.com/office/officeart/2018/2/layout/IconVerticalSolidList"/>
    <dgm:cxn modelId="{356111CC-691D-49C1-A893-F94342C41C26}" type="presParOf" srcId="{FDFF46B5-B295-4002-BE92-F6E10F82A692}" destId="{79661114-C244-430E-B598-8A1713F7A5A4}" srcOrd="0" destOrd="0" presId="urn:microsoft.com/office/officeart/2018/2/layout/IconVerticalSolidList"/>
    <dgm:cxn modelId="{667D1AE2-00D8-4284-A9FD-4C110EC23EA1}" type="presParOf" srcId="{FDFF46B5-B295-4002-BE92-F6E10F82A692}" destId="{04D5C4B4-A925-43DE-B444-A7C96FA9620B}" srcOrd="1" destOrd="0" presId="urn:microsoft.com/office/officeart/2018/2/layout/IconVerticalSolidList"/>
    <dgm:cxn modelId="{A14259EF-ECA4-4FF1-9789-ADCA80E5570C}" type="presParOf" srcId="{FDFF46B5-B295-4002-BE92-F6E10F82A692}" destId="{7D949942-9A9E-4624-8CB8-50C538D2C874}" srcOrd="2" destOrd="0" presId="urn:microsoft.com/office/officeart/2018/2/layout/IconVerticalSolidList"/>
    <dgm:cxn modelId="{99B1AFF6-2899-46D1-BF8B-B77F73CE7BA3}" type="presParOf" srcId="{FDFF46B5-B295-4002-BE92-F6E10F82A692}" destId="{CABB4C19-DFB3-45FC-8B9B-9E56B2F70B5F}" srcOrd="3" destOrd="0" presId="urn:microsoft.com/office/officeart/2018/2/layout/IconVerticalSolidList"/>
    <dgm:cxn modelId="{E9A5C5D1-8503-4705-81C3-5ECD07DF24BC}" type="presParOf" srcId="{FDFF46B5-B295-4002-BE92-F6E10F82A692}" destId="{EC97A42C-138F-4406-B093-4E6921E1B56F}" srcOrd="4" destOrd="0" presId="urn:microsoft.com/office/officeart/2018/2/layout/IconVerticalSolidList"/>
    <dgm:cxn modelId="{3E31EF32-39DD-48A2-847D-732B40CDDB1D}" type="presParOf" srcId="{0DDA154A-9B14-4E76-80C2-581104311860}" destId="{F0F6112C-431D-4466-A3DA-E883FC212173}" srcOrd="1" destOrd="0" presId="urn:microsoft.com/office/officeart/2018/2/layout/IconVerticalSolidList"/>
    <dgm:cxn modelId="{4E697EE7-26E2-4E21-AC39-206970280F29}" type="presParOf" srcId="{0DDA154A-9B14-4E76-80C2-581104311860}" destId="{A6852ED5-C707-443F-B398-3361BF804395}" srcOrd="2" destOrd="0" presId="urn:microsoft.com/office/officeart/2018/2/layout/IconVerticalSolidList"/>
    <dgm:cxn modelId="{D28740BB-5ADD-43C6-AFF5-CD8B3976BECE}" type="presParOf" srcId="{A6852ED5-C707-443F-B398-3361BF804395}" destId="{8B586301-4786-48C2-BF61-45629893F9EF}" srcOrd="0" destOrd="0" presId="urn:microsoft.com/office/officeart/2018/2/layout/IconVerticalSolidList"/>
    <dgm:cxn modelId="{462181CA-9993-4AFC-A3F4-7BB471B98B47}" type="presParOf" srcId="{A6852ED5-C707-443F-B398-3361BF804395}" destId="{7BE7A801-E9CF-4E6F-A779-0751ED55A7EE}" srcOrd="1" destOrd="0" presId="urn:microsoft.com/office/officeart/2018/2/layout/IconVerticalSolidList"/>
    <dgm:cxn modelId="{2493D410-399A-4037-BFFC-5565347BB7BC}" type="presParOf" srcId="{A6852ED5-C707-443F-B398-3361BF804395}" destId="{9FA4191F-3297-4AF2-A28A-8C8D723C7E85}" srcOrd="2" destOrd="0" presId="urn:microsoft.com/office/officeart/2018/2/layout/IconVerticalSolidList"/>
    <dgm:cxn modelId="{56BC7904-12E1-4764-8FC2-080C38A82BA1}" type="presParOf" srcId="{A6852ED5-C707-443F-B398-3361BF804395}" destId="{615B3B28-3E39-4AE4-96ED-9C5A9F06B4BB}" srcOrd="3" destOrd="0" presId="urn:microsoft.com/office/officeart/2018/2/layout/IconVerticalSolidList"/>
    <dgm:cxn modelId="{BE62A104-6CBD-DB4A-9390-63B91AAA42A7}" type="presParOf" srcId="{A6852ED5-C707-443F-B398-3361BF804395}" destId="{E21F2190-A8D3-B147-8A6D-C05BB8C3E1C9}" srcOrd="4" destOrd="0" presId="urn:microsoft.com/office/officeart/2018/2/layout/IconVerticalSolidList"/>
    <dgm:cxn modelId="{B42E5D0D-5DC2-4C50-AEB7-BC611EAA9903}" type="presParOf" srcId="{0DDA154A-9B14-4E76-80C2-581104311860}" destId="{0E198E22-5DC4-4234-88F2-3B38030DA13C}" srcOrd="3" destOrd="0" presId="urn:microsoft.com/office/officeart/2018/2/layout/IconVerticalSolidList"/>
    <dgm:cxn modelId="{D2B9A062-7A92-4D98-AE19-F39DEDBE5871}" type="presParOf" srcId="{0DDA154A-9B14-4E76-80C2-581104311860}" destId="{324F365D-1836-4C11-828C-2A67695CF75C}" srcOrd="4" destOrd="0" presId="urn:microsoft.com/office/officeart/2018/2/layout/IconVerticalSolidList"/>
    <dgm:cxn modelId="{438337D5-A70E-4AC0-92F4-E6574A7B2A71}" type="presParOf" srcId="{324F365D-1836-4C11-828C-2A67695CF75C}" destId="{D8E7B7C4-67FB-4CFC-8272-4F1245BA4887}" srcOrd="0" destOrd="0" presId="urn:microsoft.com/office/officeart/2018/2/layout/IconVerticalSolidList"/>
    <dgm:cxn modelId="{2533CEBC-6342-4D8B-9522-54DE989BF5A4}" type="presParOf" srcId="{324F365D-1836-4C11-828C-2A67695CF75C}" destId="{B9017B8D-B396-48A8-9DB1-AAE6919F063D}" srcOrd="1" destOrd="0" presId="urn:microsoft.com/office/officeart/2018/2/layout/IconVerticalSolidList"/>
    <dgm:cxn modelId="{C92D6CC2-97BC-4567-8FA6-A01167A43CFA}" type="presParOf" srcId="{324F365D-1836-4C11-828C-2A67695CF75C}" destId="{46BA8869-57FB-4AD6-BF8A-260402BA3493}" srcOrd="2" destOrd="0" presId="urn:microsoft.com/office/officeart/2018/2/layout/IconVerticalSolidList"/>
    <dgm:cxn modelId="{7016288C-919F-4406-9E98-E8143E1DDD8B}" type="presParOf" srcId="{324F365D-1836-4C11-828C-2A67695CF75C}" destId="{03A52543-51A1-49FE-84B5-471C83633211}" srcOrd="3" destOrd="0" presId="urn:microsoft.com/office/officeart/2018/2/layout/IconVerticalSolidList"/>
    <dgm:cxn modelId="{A2331966-D321-4C9F-A91F-A5DB35FBD21E}" type="presParOf" srcId="{324F365D-1836-4C11-828C-2A67695CF75C}" destId="{C56FA91F-C23E-4075-99A1-F07BDAFF58D8}" srcOrd="4"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6D491A8-4A50-4178-945E-63ACF3379C6D}"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CB8CC3FC-F53B-4C8E-BA53-790D045AE13E}">
      <dgm:prSet/>
      <dgm:spPr/>
      <dgm:t>
        <a:bodyPr/>
        <a:lstStyle/>
        <a:p>
          <a:r>
            <a:rPr lang="en-US" dirty="0"/>
            <a:t>Creates structure and predictability for the recruitment process similar to the I-6 process</a:t>
          </a:r>
        </a:p>
      </dgm:t>
    </dgm:pt>
    <dgm:pt modelId="{85E77600-BEF1-484F-9432-C9F25B7593EE}" type="parTrans" cxnId="{795FAA39-AC5A-4E05-9D4F-D7434C376025}">
      <dgm:prSet/>
      <dgm:spPr/>
      <dgm:t>
        <a:bodyPr/>
        <a:lstStyle/>
        <a:p>
          <a:endParaRPr lang="en-US"/>
        </a:p>
      </dgm:t>
    </dgm:pt>
    <dgm:pt modelId="{7111C5D8-61D6-42D1-8C22-BD4B9FB0C110}" type="sibTrans" cxnId="{795FAA39-AC5A-4E05-9D4F-D7434C376025}">
      <dgm:prSet/>
      <dgm:spPr/>
      <dgm:t>
        <a:bodyPr/>
        <a:lstStyle/>
        <a:p>
          <a:endParaRPr lang="en-US"/>
        </a:p>
      </dgm:t>
    </dgm:pt>
    <dgm:pt modelId="{873D5551-F408-4E89-8B58-F4728E1A861D}">
      <dgm:prSet/>
      <dgm:spPr/>
      <dgm:t>
        <a:bodyPr/>
        <a:lstStyle/>
        <a:p>
          <a:r>
            <a:rPr lang="en-US" dirty="0"/>
            <a:t>Less disruptive for applicants</a:t>
          </a:r>
        </a:p>
      </dgm:t>
    </dgm:pt>
    <dgm:pt modelId="{7FA11FB4-CA38-49DE-A8A1-64B6F681FC28}" type="parTrans" cxnId="{F2098BBF-642A-4669-AF13-B44C541BB83C}">
      <dgm:prSet/>
      <dgm:spPr/>
      <dgm:t>
        <a:bodyPr/>
        <a:lstStyle/>
        <a:p>
          <a:endParaRPr lang="en-US"/>
        </a:p>
      </dgm:t>
    </dgm:pt>
    <dgm:pt modelId="{BABF5FE8-16B1-41D1-B708-B00072BD65B5}" type="sibTrans" cxnId="{F2098BBF-642A-4669-AF13-B44C541BB83C}">
      <dgm:prSet/>
      <dgm:spPr/>
      <dgm:t>
        <a:bodyPr/>
        <a:lstStyle/>
        <a:p>
          <a:endParaRPr lang="en-US"/>
        </a:p>
      </dgm:t>
    </dgm:pt>
    <dgm:pt modelId="{090C6DD9-9A5F-4FAD-89C7-8002B584C881}">
      <dgm:prSet/>
      <dgm:spPr/>
      <dgm:t>
        <a:bodyPr/>
        <a:lstStyle/>
        <a:p>
          <a:r>
            <a:rPr lang="en-US" dirty="0"/>
            <a:t>Allows programs time for holistic review of applications</a:t>
          </a:r>
        </a:p>
      </dgm:t>
    </dgm:pt>
    <dgm:pt modelId="{26F11171-C519-455D-B0C0-E6286F7DCECD}" type="parTrans" cxnId="{CDFCB620-E2B7-4635-AE69-F942785434AC}">
      <dgm:prSet/>
      <dgm:spPr/>
      <dgm:t>
        <a:bodyPr/>
        <a:lstStyle/>
        <a:p>
          <a:endParaRPr lang="en-US"/>
        </a:p>
      </dgm:t>
    </dgm:pt>
    <dgm:pt modelId="{E3F65F0F-3BA1-4472-969B-22A244CA526E}" type="sibTrans" cxnId="{CDFCB620-E2B7-4635-AE69-F942785434AC}">
      <dgm:prSet/>
      <dgm:spPr/>
      <dgm:t>
        <a:bodyPr/>
        <a:lstStyle/>
        <a:p>
          <a:endParaRPr lang="en-US"/>
        </a:p>
      </dgm:t>
    </dgm:pt>
    <dgm:pt modelId="{12304E65-F7F9-4B2F-B7D6-908A08141490}">
      <dgm:prSet/>
      <dgm:spPr/>
      <dgm:t>
        <a:bodyPr/>
        <a:lstStyle/>
        <a:p>
          <a:r>
            <a:rPr lang="en-US" dirty="0"/>
            <a:t>Improves efficiency of interview scheduling</a:t>
          </a:r>
        </a:p>
      </dgm:t>
    </dgm:pt>
    <dgm:pt modelId="{91F12EEA-487D-431A-B9CB-D2C35E46E4FF}" type="parTrans" cxnId="{6D951B30-3EDC-4EF5-9166-372A34997D37}">
      <dgm:prSet/>
      <dgm:spPr/>
      <dgm:t>
        <a:bodyPr/>
        <a:lstStyle/>
        <a:p>
          <a:endParaRPr lang="en-US"/>
        </a:p>
      </dgm:t>
    </dgm:pt>
    <dgm:pt modelId="{40FFD56B-75A9-4328-8BDC-54D597395F3C}" type="sibTrans" cxnId="{6D951B30-3EDC-4EF5-9166-372A34997D37}">
      <dgm:prSet/>
      <dgm:spPr/>
      <dgm:t>
        <a:bodyPr/>
        <a:lstStyle/>
        <a:p>
          <a:endParaRPr lang="en-US"/>
        </a:p>
      </dgm:t>
    </dgm:pt>
    <dgm:pt modelId="{41EE883D-FDC5-4675-9B18-8B825E7F618C}">
      <dgm:prSet/>
      <dgm:spPr/>
      <dgm:t>
        <a:bodyPr/>
        <a:lstStyle/>
        <a:p>
          <a:r>
            <a:rPr lang="en-US" dirty="0"/>
            <a:t>Provides protected time for applicants to review interview invitations and plan their interview season</a:t>
          </a:r>
        </a:p>
      </dgm:t>
    </dgm:pt>
    <dgm:pt modelId="{CE6AC262-0B30-4DF2-AEBD-5D8DC4AA4EFB}" type="parTrans" cxnId="{06FAFB4E-F042-4D4C-80C5-BEAA872A0561}">
      <dgm:prSet/>
      <dgm:spPr/>
      <dgm:t>
        <a:bodyPr/>
        <a:lstStyle/>
        <a:p>
          <a:endParaRPr lang="en-US"/>
        </a:p>
      </dgm:t>
    </dgm:pt>
    <dgm:pt modelId="{35A01EFF-E87E-4C14-BAEC-687907B3A9DF}" type="sibTrans" cxnId="{06FAFB4E-F042-4D4C-80C5-BEAA872A0561}">
      <dgm:prSet/>
      <dgm:spPr/>
      <dgm:t>
        <a:bodyPr/>
        <a:lstStyle/>
        <a:p>
          <a:endParaRPr lang="en-US"/>
        </a:p>
      </dgm:t>
    </dgm:pt>
    <dgm:pt modelId="{1175B0A9-8B48-4D6B-A599-EA9ED54D8F30}" type="pres">
      <dgm:prSet presAssocID="{76D491A8-4A50-4178-945E-63ACF3379C6D}" presName="root" presStyleCnt="0">
        <dgm:presLayoutVars>
          <dgm:dir/>
          <dgm:resizeHandles val="exact"/>
        </dgm:presLayoutVars>
      </dgm:prSet>
      <dgm:spPr/>
    </dgm:pt>
    <dgm:pt modelId="{2F874EDA-FE41-481A-80D3-308DADFCE378}" type="pres">
      <dgm:prSet presAssocID="{CB8CC3FC-F53B-4C8E-BA53-790D045AE13E}" presName="compNode" presStyleCnt="0"/>
      <dgm:spPr/>
    </dgm:pt>
    <dgm:pt modelId="{AD6DF18D-3DBA-4D08-9A25-AFE9AC5BE647}" type="pres">
      <dgm:prSet presAssocID="{CB8CC3FC-F53B-4C8E-BA53-790D045AE13E}" presName="bgRect" presStyleLbl="bgShp" presStyleIdx="0" presStyleCnt="5"/>
      <dgm:spPr/>
    </dgm:pt>
    <dgm:pt modelId="{92AC4D9D-59AD-40EF-A39B-5FD624435C5C}" type="pres">
      <dgm:prSet presAssocID="{CB8CC3FC-F53B-4C8E-BA53-790D045AE13E}"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User"/>
        </a:ext>
      </dgm:extLst>
    </dgm:pt>
    <dgm:pt modelId="{E46F2DB6-C0FA-406F-95C1-766AE31E58BA}" type="pres">
      <dgm:prSet presAssocID="{CB8CC3FC-F53B-4C8E-BA53-790D045AE13E}" presName="spaceRect" presStyleCnt="0"/>
      <dgm:spPr/>
    </dgm:pt>
    <dgm:pt modelId="{8CF07AFE-3F9E-400C-81DF-C83F01071834}" type="pres">
      <dgm:prSet presAssocID="{CB8CC3FC-F53B-4C8E-BA53-790D045AE13E}" presName="parTx" presStyleLbl="revTx" presStyleIdx="0" presStyleCnt="5">
        <dgm:presLayoutVars>
          <dgm:chMax val="0"/>
          <dgm:chPref val="0"/>
        </dgm:presLayoutVars>
      </dgm:prSet>
      <dgm:spPr/>
    </dgm:pt>
    <dgm:pt modelId="{FF599581-A27A-4D9E-A8F3-9BB2A55CAC53}" type="pres">
      <dgm:prSet presAssocID="{7111C5D8-61D6-42D1-8C22-BD4B9FB0C110}" presName="sibTrans" presStyleCnt="0"/>
      <dgm:spPr/>
    </dgm:pt>
    <dgm:pt modelId="{54BD852D-18EF-4E5D-9EAC-51D2DBB0951A}" type="pres">
      <dgm:prSet presAssocID="{873D5551-F408-4E89-8B58-F4728E1A861D}" presName="compNode" presStyleCnt="0"/>
      <dgm:spPr/>
    </dgm:pt>
    <dgm:pt modelId="{F5D0E24B-81DB-4D6F-A1AB-824C51DB9F8E}" type="pres">
      <dgm:prSet presAssocID="{873D5551-F408-4E89-8B58-F4728E1A861D}" presName="bgRect" presStyleLbl="bgShp" presStyleIdx="1" presStyleCnt="5"/>
      <dgm:spPr/>
    </dgm:pt>
    <dgm:pt modelId="{01BB6297-29ED-48F2-B11B-72CC28696B68}" type="pres">
      <dgm:prSet presAssocID="{873D5551-F408-4E89-8B58-F4728E1A861D}"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tethoscope"/>
        </a:ext>
      </dgm:extLst>
    </dgm:pt>
    <dgm:pt modelId="{72FA8AF0-A621-496D-9480-20467A57A9B5}" type="pres">
      <dgm:prSet presAssocID="{873D5551-F408-4E89-8B58-F4728E1A861D}" presName="spaceRect" presStyleCnt="0"/>
      <dgm:spPr/>
    </dgm:pt>
    <dgm:pt modelId="{09BB6A29-D7EF-4324-BE9B-31A78511769C}" type="pres">
      <dgm:prSet presAssocID="{873D5551-F408-4E89-8B58-F4728E1A861D}" presName="parTx" presStyleLbl="revTx" presStyleIdx="1" presStyleCnt="5">
        <dgm:presLayoutVars>
          <dgm:chMax val="0"/>
          <dgm:chPref val="0"/>
        </dgm:presLayoutVars>
      </dgm:prSet>
      <dgm:spPr/>
    </dgm:pt>
    <dgm:pt modelId="{223ADEC2-801A-4D40-93CA-29DF1DC8BA04}" type="pres">
      <dgm:prSet presAssocID="{BABF5FE8-16B1-41D1-B708-B00072BD65B5}" presName="sibTrans" presStyleCnt="0"/>
      <dgm:spPr/>
    </dgm:pt>
    <dgm:pt modelId="{1D1DCB2B-9618-4059-A832-BC77E2A52517}" type="pres">
      <dgm:prSet presAssocID="{090C6DD9-9A5F-4FAD-89C7-8002B584C881}" presName="compNode" presStyleCnt="0"/>
      <dgm:spPr/>
    </dgm:pt>
    <dgm:pt modelId="{0D5209E6-A647-4322-B703-1A1E01DCFB8B}" type="pres">
      <dgm:prSet presAssocID="{090C6DD9-9A5F-4FAD-89C7-8002B584C881}" presName="bgRect" presStyleLbl="bgShp" presStyleIdx="2" presStyleCnt="5"/>
      <dgm:spPr/>
    </dgm:pt>
    <dgm:pt modelId="{5A3BF56A-2DC3-409A-BDCF-4A8D65B53EEC}" type="pres">
      <dgm:prSet presAssocID="{090C6DD9-9A5F-4FAD-89C7-8002B584C881}"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topwatch"/>
        </a:ext>
      </dgm:extLst>
    </dgm:pt>
    <dgm:pt modelId="{14657F42-E451-4E39-8FB4-9D7461D5E1C9}" type="pres">
      <dgm:prSet presAssocID="{090C6DD9-9A5F-4FAD-89C7-8002B584C881}" presName="spaceRect" presStyleCnt="0"/>
      <dgm:spPr/>
    </dgm:pt>
    <dgm:pt modelId="{F3B6A64F-9F82-447C-8F6A-44FF56EC39ED}" type="pres">
      <dgm:prSet presAssocID="{090C6DD9-9A5F-4FAD-89C7-8002B584C881}" presName="parTx" presStyleLbl="revTx" presStyleIdx="2" presStyleCnt="5">
        <dgm:presLayoutVars>
          <dgm:chMax val="0"/>
          <dgm:chPref val="0"/>
        </dgm:presLayoutVars>
      </dgm:prSet>
      <dgm:spPr/>
    </dgm:pt>
    <dgm:pt modelId="{7EABFD93-2640-4517-9A51-5570E0254DA4}" type="pres">
      <dgm:prSet presAssocID="{E3F65F0F-3BA1-4472-969B-22A244CA526E}" presName="sibTrans" presStyleCnt="0"/>
      <dgm:spPr/>
    </dgm:pt>
    <dgm:pt modelId="{C9945C0E-960D-4D8C-BBBB-A4597A3B71AF}" type="pres">
      <dgm:prSet presAssocID="{12304E65-F7F9-4B2F-B7D6-908A08141490}" presName="compNode" presStyleCnt="0"/>
      <dgm:spPr/>
    </dgm:pt>
    <dgm:pt modelId="{0EB3FDFB-6398-4C37-9F7A-C47F56B22799}" type="pres">
      <dgm:prSet presAssocID="{12304E65-F7F9-4B2F-B7D6-908A08141490}" presName="bgRect" presStyleLbl="bgShp" presStyleIdx="3" presStyleCnt="5"/>
      <dgm:spPr/>
    </dgm:pt>
    <dgm:pt modelId="{19FF60F2-D062-4C89-8BC2-A54B4AE75068}" type="pres">
      <dgm:prSet presAssocID="{12304E65-F7F9-4B2F-B7D6-908A08141490}"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Upward trend"/>
        </a:ext>
      </dgm:extLst>
    </dgm:pt>
    <dgm:pt modelId="{CB060149-6A42-457A-978C-F6DD9399D04D}" type="pres">
      <dgm:prSet presAssocID="{12304E65-F7F9-4B2F-B7D6-908A08141490}" presName="spaceRect" presStyleCnt="0"/>
      <dgm:spPr/>
    </dgm:pt>
    <dgm:pt modelId="{1BBCE42D-3EAE-4460-97DC-2C4D56548B59}" type="pres">
      <dgm:prSet presAssocID="{12304E65-F7F9-4B2F-B7D6-908A08141490}" presName="parTx" presStyleLbl="revTx" presStyleIdx="3" presStyleCnt="5">
        <dgm:presLayoutVars>
          <dgm:chMax val="0"/>
          <dgm:chPref val="0"/>
        </dgm:presLayoutVars>
      </dgm:prSet>
      <dgm:spPr/>
    </dgm:pt>
    <dgm:pt modelId="{84FAB3AD-94A1-425A-86CC-322D69146384}" type="pres">
      <dgm:prSet presAssocID="{40FFD56B-75A9-4328-8BDC-54D597395F3C}" presName="sibTrans" presStyleCnt="0"/>
      <dgm:spPr/>
    </dgm:pt>
    <dgm:pt modelId="{BF3D7FFE-F46E-436C-9BB7-84664BAFBB65}" type="pres">
      <dgm:prSet presAssocID="{41EE883D-FDC5-4675-9B18-8B825E7F618C}" presName="compNode" presStyleCnt="0"/>
      <dgm:spPr/>
    </dgm:pt>
    <dgm:pt modelId="{213213B4-12BC-405E-8270-E629BE328B15}" type="pres">
      <dgm:prSet presAssocID="{41EE883D-FDC5-4675-9B18-8B825E7F618C}" presName="bgRect" presStyleLbl="bgShp" presStyleIdx="4" presStyleCnt="5"/>
      <dgm:spPr/>
    </dgm:pt>
    <dgm:pt modelId="{3A36FF43-D825-4A97-A9A9-F52E199F77E6}" type="pres">
      <dgm:prSet presAssocID="{41EE883D-FDC5-4675-9B18-8B825E7F618C}"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Daily Calendar"/>
        </a:ext>
      </dgm:extLst>
    </dgm:pt>
    <dgm:pt modelId="{1AC9B14B-91CC-4A19-B9C4-AA3456674E48}" type="pres">
      <dgm:prSet presAssocID="{41EE883D-FDC5-4675-9B18-8B825E7F618C}" presName="spaceRect" presStyleCnt="0"/>
      <dgm:spPr/>
    </dgm:pt>
    <dgm:pt modelId="{3AE1ADEB-1A17-422A-B338-4E4311F82A65}" type="pres">
      <dgm:prSet presAssocID="{41EE883D-FDC5-4675-9B18-8B825E7F618C}" presName="parTx" presStyleLbl="revTx" presStyleIdx="4" presStyleCnt="5">
        <dgm:presLayoutVars>
          <dgm:chMax val="0"/>
          <dgm:chPref val="0"/>
        </dgm:presLayoutVars>
      </dgm:prSet>
      <dgm:spPr/>
    </dgm:pt>
  </dgm:ptLst>
  <dgm:cxnLst>
    <dgm:cxn modelId="{29951711-EF4A-4A1F-89F7-65C970F701A0}" type="presOf" srcId="{41EE883D-FDC5-4675-9B18-8B825E7F618C}" destId="{3AE1ADEB-1A17-422A-B338-4E4311F82A65}" srcOrd="0" destOrd="0" presId="urn:microsoft.com/office/officeart/2018/2/layout/IconVerticalSolidList"/>
    <dgm:cxn modelId="{CDFCB620-E2B7-4635-AE69-F942785434AC}" srcId="{76D491A8-4A50-4178-945E-63ACF3379C6D}" destId="{090C6DD9-9A5F-4FAD-89C7-8002B584C881}" srcOrd="2" destOrd="0" parTransId="{26F11171-C519-455D-B0C0-E6286F7DCECD}" sibTransId="{E3F65F0F-3BA1-4472-969B-22A244CA526E}"/>
    <dgm:cxn modelId="{6D951B30-3EDC-4EF5-9166-372A34997D37}" srcId="{76D491A8-4A50-4178-945E-63ACF3379C6D}" destId="{12304E65-F7F9-4B2F-B7D6-908A08141490}" srcOrd="3" destOrd="0" parTransId="{91F12EEA-487D-431A-B9CB-D2C35E46E4FF}" sibTransId="{40FFD56B-75A9-4328-8BDC-54D597395F3C}"/>
    <dgm:cxn modelId="{795FAA39-AC5A-4E05-9D4F-D7434C376025}" srcId="{76D491A8-4A50-4178-945E-63ACF3379C6D}" destId="{CB8CC3FC-F53B-4C8E-BA53-790D045AE13E}" srcOrd="0" destOrd="0" parTransId="{85E77600-BEF1-484F-9432-C9F25B7593EE}" sibTransId="{7111C5D8-61D6-42D1-8C22-BD4B9FB0C110}"/>
    <dgm:cxn modelId="{E395BF4C-7D94-4F5A-B920-EEB0BF67D59D}" type="presOf" srcId="{090C6DD9-9A5F-4FAD-89C7-8002B584C881}" destId="{F3B6A64F-9F82-447C-8F6A-44FF56EC39ED}" srcOrd="0" destOrd="0" presId="urn:microsoft.com/office/officeart/2018/2/layout/IconVerticalSolidList"/>
    <dgm:cxn modelId="{06FAFB4E-F042-4D4C-80C5-BEAA872A0561}" srcId="{76D491A8-4A50-4178-945E-63ACF3379C6D}" destId="{41EE883D-FDC5-4675-9B18-8B825E7F618C}" srcOrd="4" destOrd="0" parTransId="{CE6AC262-0B30-4DF2-AEBD-5D8DC4AA4EFB}" sibTransId="{35A01EFF-E87E-4C14-BAEC-687907B3A9DF}"/>
    <dgm:cxn modelId="{3C9995A9-6631-469C-A808-F64C4A150C10}" type="presOf" srcId="{12304E65-F7F9-4B2F-B7D6-908A08141490}" destId="{1BBCE42D-3EAE-4460-97DC-2C4D56548B59}" srcOrd="0" destOrd="0" presId="urn:microsoft.com/office/officeart/2018/2/layout/IconVerticalSolidList"/>
    <dgm:cxn modelId="{F2098BBF-642A-4669-AF13-B44C541BB83C}" srcId="{76D491A8-4A50-4178-945E-63ACF3379C6D}" destId="{873D5551-F408-4E89-8B58-F4728E1A861D}" srcOrd="1" destOrd="0" parTransId="{7FA11FB4-CA38-49DE-A8A1-64B6F681FC28}" sibTransId="{BABF5FE8-16B1-41D1-B708-B00072BD65B5}"/>
    <dgm:cxn modelId="{595C50C2-B25C-47C3-80AE-281E6A660764}" type="presOf" srcId="{873D5551-F408-4E89-8B58-F4728E1A861D}" destId="{09BB6A29-D7EF-4324-BE9B-31A78511769C}" srcOrd="0" destOrd="0" presId="urn:microsoft.com/office/officeart/2018/2/layout/IconVerticalSolidList"/>
    <dgm:cxn modelId="{F7BACED8-5182-4885-AB9C-C30D73B923D1}" type="presOf" srcId="{76D491A8-4A50-4178-945E-63ACF3379C6D}" destId="{1175B0A9-8B48-4D6B-A599-EA9ED54D8F30}" srcOrd="0" destOrd="0" presId="urn:microsoft.com/office/officeart/2018/2/layout/IconVerticalSolidList"/>
    <dgm:cxn modelId="{3BA07FF1-75EE-4863-9A3D-A1CC80E8069C}" type="presOf" srcId="{CB8CC3FC-F53B-4C8E-BA53-790D045AE13E}" destId="{8CF07AFE-3F9E-400C-81DF-C83F01071834}" srcOrd="0" destOrd="0" presId="urn:microsoft.com/office/officeart/2018/2/layout/IconVerticalSolidList"/>
    <dgm:cxn modelId="{42FADF24-6258-46DA-9764-83536B42B59D}" type="presParOf" srcId="{1175B0A9-8B48-4D6B-A599-EA9ED54D8F30}" destId="{2F874EDA-FE41-481A-80D3-308DADFCE378}" srcOrd="0" destOrd="0" presId="urn:microsoft.com/office/officeart/2018/2/layout/IconVerticalSolidList"/>
    <dgm:cxn modelId="{50807073-BA9D-46B2-A8F4-C8CFCB2ECE87}" type="presParOf" srcId="{2F874EDA-FE41-481A-80D3-308DADFCE378}" destId="{AD6DF18D-3DBA-4D08-9A25-AFE9AC5BE647}" srcOrd="0" destOrd="0" presId="urn:microsoft.com/office/officeart/2018/2/layout/IconVerticalSolidList"/>
    <dgm:cxn modelId="{C20CB77C-D9DF-4822-9485-29892001CE33}" type="presParOf" srcId="{2F874EDA-FE41-481A-80D3-308DADFCE378}" destId="{92AC4D9D-59AD-40EF-A39B-5FD624435C5C}" srcOrd="1" destOrd="0" presId="urn:microsoft.com/office/officeart/2018/2/layout/IconVerticalSolidList"/>
    <dgm:cxn modelId="{78181148-EFB3-487D-8F8F-742929C6C60E}" type="presParOf" srcId="{2F874EDA-FE41-481A-80D3-308DADFCE378}" destId="{E46F2DB6-C0FA-406F-95C1-766AE31E58BA}" srcOrd="2" destOrd="0" presId="urn:microsoft.com/office/officeart/2018/2/layout/IconVerticalSolidList"/>
    <dgm:cxn modelId="{D4587692-E7CB-4AFF-9FFD-30A9F81C1F43}" type="presParOf" srcId="{2F874EDA-FE41-481A-80D3-308DADFCE378}" destId="{8CF07AFE-3F9E-400C-81DF-C83F01071834}" srcOrd="3" destOrd="0" presId="urn:microsoft.com/office/officeart/2018/2/layout/IconVerticalSolidList"/>
    <dgm:cxn modelId="{2CD254EE-8ECC-4BF1-8963-EF751BDA2D4A}" type="presParOf" srcId="{1175B0A9-8B48-4D6B-A599-EA9ED54D8F30}" destId="{FF599581-A27A-4D9E-A8F3-9BB2A55CAC53}" srcOrd="1" destOrd="0" presId="urn:microsoft.com/office/officeart/2018/2/layout/IconVerticalSolidList"/>
    <dgm:cxn modelId="{51F3EEE7-EA87-4F31-A527-1342F6145341}" type="presParOf" srcId="{1175B0A9-8B48-4D6B-A599-EA9ED54D8F30}" destId="{54BD852D-18EF-4E5D-9EAC-51D2DBB0951A}" srcOrd="2" destOrd="0" presId="urn:microsoft.com/office/officeart/2018/2/layout/IconVerticalSolidList"/>
    <dgm:cxn modelId="{BB4D6BA8-7BFD-44ED-B71A-BBFFC4C3FCE0}" type="presParOf" srcId="{54BD852D-18EF-4E5D-9EAC-51D2DBB0951A}" destId="{F5D0E24B-81DB-4D6F-A1AB-824C51DB9F8E}" srcOrd="0" destOrd="0" presId="urn:microsoft.com/office/officeart/2018/2/layout/IconVerticalSolidList"/>
    <dgm:cxn modelId="{443B4129-D37F-4B4A-B3C4-1D381BFC822F}" type="presParOf" srcId="{54BD852D-18EF-4E5D-9EAC-51D2DBB0951A}" destId="{01BB6297-29ED-48F2-B11B-72CC28696B68}" srcOrd="1" destOrd="0" presId="urn:microsoft.com/office/officeart/2018/2/layout/IconVerticalSolidList"/>
    <dgm:cxn modelId="{BC8CE917-6562-49EC-A860-C06A54CE1960}" type="presParOf" srcId="{54BD852D-18EF-4E5D-9EAC-51D2DBB0951A}" destId="{72FA8AF0-A621-496D-9480-20467A57A9B5}" srcOrd="2" destOrd="0" presId="urn:microsoft.com/office/officeart/2018/2/layout/IconVerticalSolidList"/>
    <dgm:cxn modelId="{44A73561-9F1F-453A-B024-54078FB35867}" type="presParOf" srcId="{54BD852D-18EF-4E5D-9EAC-51D2DBB0951A}" destId="{09BB6A29-D7EF-4324-BE9B-31A78511769C}" srcOrd="3" destOrd="0" presId="urn:microsoft.com/office/officeart/2018/2/layout/IconVerticalSolidList"/>
    <dgm:cxn modelId="{FFE1C99C-9A9C-4FC4-905B-6BF696C8B9DA}" type="presParOf" srcId="{1175B0A9-8B48-4D6B-A599-EA9ED54D8F30}" destId="{223ADEC2-801A-4D40-93CA-29DF1DC8BA04}" srcOrd="3" destOrd="0" presId="urn:microsoft.com/office/officeart/2018/2/layout/IconVerticalSolidList"/>
    <dgm:cxn modelId="{5A09C2BD-9587-4B12-B87F-37C89983FC71}" type="presParOf" srcId="{1175B0A9-8B48-4D6B-A599-EA9ED54D8F30}" destId="{1D1DCB2B-9618-4059-A832-BC77E2A52517}" srcOrd="4" destOrd="0" presId="urn:microsoft.com/office/officeart/2018/2/layout/IconVerticalSolidList"/>
    <dgm:cxn modelId="{8385BE09-72C7-4353-9183-6F04B8A5DFA5}" type="presParOf" srcId="{1D1DCB2B-9618-4059-A832-BC77E2A52517}" destId="{0D5209E6-A647-4322-B703-1A1E01DCFB8B}" srcOrd="0" destOrd="0" presId="urn:microsoft.com/office/officeart/2018/2/layout/IconVerticalSolidList"/>
    <dgm:cxn modelId="{00647FA2-0DB6-4C74-A144-4E06EDAAFF33}" type="presParOf" srcId="{1D1DCB2B-9618-4059-A832-BC77E2A52517}" destId="{5A3BF56A-2DC3-409A-BDCF-4A8D65B53EEC}" srcOrd="1" destOrd="0" presId="urn:microsoft.com/office/officeart/2018/2/layout/IconVerticalSolidList"/>
    <dgm:cxn modelId="{1DC59DAF-39CA-44A5-AD3E-362481F88487}" type="presParOf" srcId="{1D1DCB2B-9618-4059-A832-BC77E2A52517}" destId="{14657F42-E451-4E39-8FB4-9D7461D5E1C9}" srcOrd="2" destOrd="0" presId="urn:microsoft.com/office/officeart/2018/2/layout/IconVerticalSolidList"/>
    <dgm:cxn modelId="{21102138-3872-44F2-A020-5AB35EA15E39}" type="presParOf" srcId="{1D1DCB2B-9618-4059-A832-BC77E2A52517}" destId="{F3B6A64F-9F82-447C-8F6A-44FF56EC39ED}" srcOrd="3" destOrd="0" presId="urn:microsoft.com/office/officeart/2018/2/layout/IconVerticalSolidList"/>
    <dgm:cxn modelId="{1539188B-BE1C-445C-BB10-0086FB2B51E7}" type="presParOf" srcId="{1175B0A9-8B48-4D6B-A599-EA9ED54D8F30}" destId="{7EABFD93-2640-4517-9A51-5570E0254DA4}" srcOrd="5" destOrd="0" presId="urn:microsoft.com/office/officeart/2018/2/layout/IconVerticalSolidList"/>
    <dgm:cxn modelId="{E0122901-8DEE-4F62-B742-A6679A4DF003}" type="presParOf" srcId="{1175B0A9-8B48-4D6B-A599-EA9ED54D8F30}" destId="{C9945C0E-960D-4D8C-BBBB-A4597A3B71AF}" srcOrd="6" destOrd="0" presId="urn:microsoft.com/office/officeart/2018/2/layout/IconVerticalSolidList"/>
    <dgm:cxn modelId="{0FD21349-5D3E-4E8B-ACFF-8809DED25ED5}" type="presParOf" srcId="{C9945C0E-960D-4D8C-BBBB-A4597A3B71AF}" destId="{0EB3FDFB-6398-4C37-9F7A-C47F56B22799}" srcOrd="0" destOrd="0" presId="urn:microsoft.com/office/officeart/2018/2/layout/IconVerticalSolidList"/>
    <dgm:cxn modelId="{A6F7511B-BF91-43CE-99D5-81C99784EE96}" type="presParOf" srcId="{C9945C0E-960D-4D8C-BBBB-A4597A3B71AF}" destId="{19FF60F2-D062-4C89-8BC2-A54B4AE75068}" srcOrd="1" destOrd="0" presId="urn:microsoft.com/office/officeart/2018/2/layout/IconVerticalSolidList"/>
    <dgm:cxn modelId="{53E506B9-F0ED-4376-9260-5FD8910C402F}" type="presParOf" srcId="{C9945C0E-960D-4D8C-BBBB-A4597A3B71AF}" destId="{CB060149-6A42-457A-978C-F6DD9399D04D}" srcOrd="2" destOrd="0" presId="urn:microsoft.com/office/officeart/2018/2/layout/IconVerticalSolidList"/>
    <dgm:cxn modelId="{679A97F6-DBF2-42AA-8C08-E31C728C3AAF}" type="presParOf" srcId="{C9945C0E-960D-4D8C-BBBB-A4597A3B71AF}" destId="{1BBCE42D-3EAE-4460-97DC-2C4D56548B59}" srcOrd="3" destOrd="0" presId="urn:microsoft.com/office/officeart/2018/2/layout/IconVerticalSolidList"/>
    <dgm:cxn modelId="{DC20E8AF-6CDA-4246-A6F5-9E86DA23E106}" type="presParOf" srcId="{1175B0A9-8B48-4D6B-A599-EA9ED54D8F30}" destId="{84FAB3AD-94A1-425A-86CC-322D69146384}" srcOrd="7" destOrd="0" presId="urn:microsoft.com/office/officeart/2018/2/layout/IconVerticalSolidList"/>
    <dgm:cxn modelId="{E6A5AB8F-46CE-4E66-9047-AB74DE44FDA7}" type="presParOf" srcId="{1175B0A9-8B48-4D6B-A599-EA9ED54D8F30}" destId="{BF3D7FFE-F46E-436C-9BB7-84664BAFBB65}" srcOrd="8" destOrd="0" presId="urn:microsoft.com/office/officeart/2018/2/layout/IconVerticalSolidList"/>
    <dgm:cxn modelId="{291140CF-48D9-46B6-AE02-ACD2CD483555}" type="presParOf" srcId="{BF3D7FFE-F46E-436C-9BB7-84664BAFBB65}" destId="{213213B4-12BC-405E-8270-E629BE328B15}" srcOrd="0" destOrd="0" presId="urn:microsoft.com/office/officeart/2018/2/layout/IconVerticalSolidList"/>
    <dgm:cxn modelId="{EAFD9C44-1E78-4AB3-BB2E-85B12B547A26}" type="presParOf" srcId="{BF3D7FFE-F46E-436C-9BB7-84664BAFBB65}" destId="{3A36FF43-D825-4A97-A9A9-F52E199F77E6}" srcOrd="1" destOrd="0" presId="urn:microsoft.com/office/officeart/2018/2/layout/IconVerticalSolidList"/>
    <dgm:cxn modelId="{59539482-BE73-4437-91DC-F8B0B30DCBA2}" type="presParOf" srcId="{BF3D7FFE-F46E-436C-9BB7-84664BAFBB65}" destId="{1AC9B14B-91CC-4A19-B9C4-AA3456674E48}" srcOrd="2" destOrd="0" presId="urn:microsoft.com/office/officeart/2018/2/layout/IconVerticalSolidList"/>
    <dgm:cxn modelId="{4C67107B-C850-4351-B160-DFA4BD823D07}" type="presParOf" srcId="{BF3D7FFE-F46E-436C-9BB7-84664BAFBB65}" destId="{3AE1ADEB-1A17-422A-B338-4E4311F82A65}"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E0EDB17-73A6-4023-9E00-23B8053F97D1}" type="doc">
      <dgm:prSet loTypeId="urn:microsoft.com/office/officeart/2005/8/layout/hierarchy1" loCatId="hierarchy" qsTypeId="urn:microsoft.com/office/officeart/2005/8/quickstyle/simple2" qsCatId="simple" csTypeId="urn:microsoft.com/office/officeart/2005/8/colors/accent2_2" csCatId="accent2" phldr="1"/>
      <dgm:spPr/>
      <dgm:t>
        <a:bodyPr/>
        <a:lstStyle/>
        <a:p>
          <a:endParaRPr lang="en-US"/>
        </a:p>
      </dgm:t>
    </dgm:pt>
    <dgm:pt modelId="{8CA68A23-E39B-4A8B-9882-FA5021883F6B}">
      <dgm:prSet/>
      <dgm:spPr/>
      <dgm:t>
        <a:bodyPr/>
        <a:lstStyle/>
        <a:p>
          <a:r>
            <a:rPr lang="en-US" b="0" dirty="0"/>
            <a:t>Only offer as many invites as interview spots</a:t>
          </a:r>
        </a:p>
      </dgm:t>
    </dgm:pt>
    <dgm:pt modelId="{B8088D58-38F7-4F42-B2EC-7890652D930E}" type="parTrans" cxnId="{6EB52C81-CC3F-45AF-90B9-64AFD6408A5E}">
      <dgm:prSet/>
      <dgm:spPr/>
      <dgm:t>
        <a:bodyPr/>
        <a:lstStyle/>
        <a:p>
          <a:endParaRPr lang="en-US"/>
        </a:p>
      </dgm:t>
    </dgm:pt>
    <dgm:pt modelId="{D5F5802C-11DB-471A-AA92-C461CB4215FB}" type="sibTrans" cxnId="{6EB52C81-CC3F-45AF-90B9-64AFD6408A5E}">
      <dgm:prSet/>
      <dgm:spPr/>
      <dgm:t>
        <a:bodyPr/>
        <a:lstStyle/>
        <a:p>
          <a:endParaRPr lang="en-US"/>
        </a:p>
      </dgm:t>
    </dgm:pt>
    <dgm:pt modelId="{9B109171-B2B3-42F1-879B-75ABB03C8D7C}">
      <dgm:prSet/>
      <dgm:spPr/>
      <dgm:t>
        <a:bodyPr/>
        <a:lstStyle/>
        <a:p>
          <a:r>
            <a:rPr lang="en-US" b="0" dirty="0"/>
            <a:t>Guarantee an interview if applicant responds by deadline</a:t>
          </a:r>
        </a:p>
      </dgm:t>
    </dgm:pt>
    <dgm:pt modelId="{9763EB9C-86A3-4AE6-89B1-E2D84AA23716}" type="parTrans" cxnId="{6445CD1C-E9A3-4B74-B317-642D5A6E9779}">
      <dgm:prSet/>
      <dgm:spPr/>
      <dgm:t>
        <a:bodyPr/>
        <a:lstStyle/>
        <a:p>
          <a:endParaRPr lang="en-US"/>
        </a:p>
      </dgm:t>
    </dgm:pt>
    <dgm:pt modelId="{D693312D-3592-46AC-86A6-E5051E930C48}" type="sibTrans" cxnId="{6445CD1C-E9A3-4B74-B317-642D5A6E9779}">
      <dgm:prSet/>
      <dgm:spPr/>
      <dgm:t>
        <a:bodyPr/>
        <a:lstStyle/>
        <a:p>
          <a:endParaRPr lang="en-US"/>
        </a:p>
      </dgm:t>
    </dgm:pt>
    <dgm:pt modelId="{A86DEDEF-1560-4F4C-B77B-F88C5D90EAEB}" type="pres">
      <dgm:prSet presAssocID="{DE0EDB17-73A6-4023-9E00-23B8053F97D1}" presName="hierChild1" presStyleCnt="0">
        <dgm:presLayoutVars>
          <dgm:chPref val="1"/>
          <dgm:dir/>
          <dgm:animOne val="branch"/>
          <dgm:animLvl val="lvl"/>
          <dgm:resizeHandles/>
        </dgm:presLayoutVars>
      </dgm:prSet>
      <dgm:spPr/>
    </dgm:pt>
    <dgm:pt modelId="{651ADC7B-051E-934E-B137-CE4A7EB547D0}" type="pres">
      <dgm:prSet presAssocID="{8CA68A23-E39B-4A8B-9882-FA5021883F6B}" presName="hierRoot1" presStyleCnt="0"/>
      <dgm:spPr/>
    </dgm:pt>
    <dgm:pt modelId="{9EF239C3-A2D4-9F49-8CCE-E1AE8A0AC01C}" type="pres">
      <dgm:prSet presAssocID="{8CA68A23-E39B-4A8B-9882-FA5021883F6B}" presName="composite" presStyleCnt="0"/>
      <dgm:spPr/>
    </dgm:pt>
    <dgm:pt modelId="{6F55B299-3C41-D744-B258-EDC99B63ABF2}" type="pres">
      <dgm:prSet presAssocID="{8CA68A23-E39B-4A8B-9882-FA5021883F6B}" presName="background" presStyleLbl="node0" presStyleIdx="0" presStyleCnt="2"/>
      <dgm:spPr/>
    </dgm:pt>
    <dgm:pt modelId="{573E8BD0-A7D6-DF47-BD59-FE66FC4882A2}" type="pres">
      <dgm:prSet presAssocID="{8CA68A23-E39B-4A8B-9882-FA5021883F6B}" presName="text" presStyleLbl="fgAcc0" presStyleIdx="0" presStyleCnt="2">
        <dgm:presLayoutVars>
          <dgm:chPref val="3"/>
        </dgm:presLayoutVars>
      </dgm:prSet>
      <dgm:spPr/>
    </dgm:pt>
    <dgm:pt modelId="{DB4B27A6-6B74-7B48-B718-73EFD4FEC0F0}" type="pres">
      <dgm:prSet presAssocID="{8CA68A23-E39B-4A8B-9882-FA5021883F6B}" presName="hierChild2" presStyleCnt="0"/>
      <dgm:spPr/>
    </dgm:pt>
    <dgm:pt modelId="{312FC415-E6D7-B846-97D0-366BF919AF50}" type="pres">
      <dgm:prSet presAssocID="{9B109171-B2B3-42F1-879B-75ABB03C8D7C}" presName="hierRoot1" presStyleCnt="0"/>
      <dgm:spPr/>
    </dgm:pt>
    <dgm:pt modelId="{6B0338B4-6ED5-6843-8A80-9389E0D099C0}" type="pres">
      <dgm:prSet presAssocID="{9B109171-B2B3-42F1-879B-75ABB03C8D7C}" presName="composite" presStyleCnt="0"/>
      <dgm:spPr/>
    </dgm:pt>
    <dgm:pt modelId="{A11D4F4A-A070-F64D-A5FB-DBDB247DF77B}" type="pres">
      <dgm:prSet presAssocID="{9B109171-B2B3-42F1-879B-75ABB03C8D7C}" presName="background" presStyleLbl="node0" presStyleIdx="1" presStyleCnt="2"/>
      <dgm:spPr/>
    </dgm:pt>
    <dgm:pt modelId="{F28A03B3-DDE5-F048-9A6D-DF03934F570E}" type="pres">
      <dgm:prSet presAssocID="{9B109171-B2B3-42F1-879B-75ABB03C8D7C}" presName="text" presStyleLbl="fgAcc0" presStyleIdx="1" presStyleCnt="2">
        <dgm:presLayoutVars>
          <dgm:chPref val="3"/>
        </dgm:presLayoutVars>
      </dgm:prSet>
      <dgm:spPr/>
    </dgm:pt>
    <dgm:pt modelId="{0AFB41C5-5ECB-4F48-9E35-D15B0B75669A}" type="pres">
      <dgm:prSet presAssocID="{9B109171-B2B3-42F1-879B-75ABB03C8D7C}" presName="hierChild2" presStyleCnt="0"/>
      <dgm:spPr/>
    </dgm:pt>
  </dgm:ptLst>
  <dgm:cxnLst>
    <dgm:cxn modelId="{6445CD1C-E9A3-4B74-B317-642D5A6E9779}" srcId="{DE0EDB17-73A6-4023-9E00-23B8053F97D1}" destId="{9B109171-B2B3-42F1-879B-75ABB03C8D7C}" srcOrd="1" destOrd="0" parTransId="{9763EB9C-86A3-4AE6-89B1-E2D84AA23716}" sibTransId="{D693312D-3592-46AC-86A6-E5051E930C48}"/>
    <dgm:cxn modelId="{1A8CDB33-ACEB-784D-82F2-02BFCA0A6D4D}" type="presOf" srcId="{8CA68A23-E39B-4A8B-9882-FA5021883F6B}" destId="{573E8BD0-A7D6-DF47-BD59-FE66FC4882A2}" srcOrd="0" destOrd="0" presId="urn:microsoft.com/office/officeart/2005/8/layout/hierarchy1"/>
    <dgm:cxn modelId="{6EB52C81-CC3F-45AF-90B9-64AFD6408A5E}" srcId="{DE0EDB17-73A6-4023-9E00-23B8053F97D1}" destId="{8CA68A23-E39B-4A8B-9882-FA5021883F6B}" srcOrd="0" destOrd="0" parTransId="{B8088D58-38F7-4F42-B2EC-7890652D930E}" sibTransId="{D5F5802C-11DB-471A-AA92-C461CB4215FB}"/>
    <dgm:cxn modelId="{E993FB8B-EB17-A84E-8477-834CFA1F2CDD}" type="presOf" srcId="{DE0EDB17-73A6-4023-9E00-23B8053F97D1}" destId="{A86DEDEF-1560-4F4C-B77B-F88C5D90EAEB}" srcOrd="0" destOrd="0" presId="urn:microsoft.com/office/officeart/2005/8/layout/hierarchy1"/>
    <dgm:cxn modelId="{A2569BDB-382E-CD40-B3B2-1573528671DB}" type="presOf" srcId="{9B109171-B2B3-42F1-879B-75ABB03C8D7C}" destId="{F28A03B3-DDE5-F048-9A6D-DF03934F570E}" srcOrd="0" destOrd="0" presId="urn:microsoft.com/office/officeart/2005/8/layout/hierarchy1"/>
    <dgm:cxn modelId="{E468D26F-7EA3-8F4F-B656-ED84FF6EE0CC}" type="presParOf" srcId="{A86DEDEF-1560-4F4C-B77B-F88C5D90EAEB}" destId="{651ADC7B-051E-934E-B137-CE4A7EB547D0}" srcOrd="0" destOrd="0" presId="urn:microsoft.com/office/officeart/2005/8/layout/hierarchy1"/>
    <dgm:cxn modelId="{3B8C10BB-4F6E-9D44-A54B-A103EBA1BB38}" type="presParOf" srcId="{651ADC7B-051E-934E-B137-CE4A7EB547D0}" destId="{9EF239C3-A2D4-9F49-8CCE-E1AE8A0AC01C}" srcOrd="0" destOrd="0" presId="urn:microsoft.com/office/officeart/2005/8/layout/hierarchy1"/>
    <dgm:cxn modelId="{B511DFD3-A2FB-B44D-B395-D54D10C51561}" type="presParOf" srcId="{9EF239C3-A2D4-9F49-8CCE-E1AE8A0AC01C}" destId="{6F55B299-3C41-D744-B258-EDC99B63ABF2}" srcOrd="0" destOrd="0" presId="urn:microsoft.com/office/officeart/2005/8/layout/hierarchy1"/>
    <dgm:cxn modelId="{A401F48F-593F-2E4A-A8C7-BF2B34CC21FB}" type="presParOf" srcId="{9EF239C3-A2D4-9F49-8CCE-E1AE8A0AC01C}" destId="{573E8BD0-A7D6-DF47-BD59-FE66FC4882A2}" srcOrd="1" destOrd="0" presId="urn:microsoft.com/office/officeart/2005/8/layout/hierarchy1"/>
    <dgm:cxn modelId="{05BCEFAD-F1F9-2F4A-8BB3-18A8E719FDCB}" type="presParOf" srcId="{651ADC7B-051E-934E-B137-CE4A7EB547D0}" destId="{DB4B27A6-6B74-7B48-B718-73EFD4FEC0F0}" srcOrd="1" destOrd="0" presId="urn:microsoft.com/office/officeart/2005/8/layout/hierarchy1"/>
    <dgm:cxn modelId="{0DE9A7A0-27B8-4E45-B5DE-8CC019CA6913}" type="presParOf" srcId="{A86DEDEF-1560-4F4C-B77B-F88C5D90EAEB}" destId="{312FC415-E6D7-B846-97D0-366BF919AF50}" srcOrd="1" destOrd="0" presId="urn:microsoft.com/office/officeart/2005/8/layout/hierarchy1"/>
    <dgm:cxn modelId="{E6430B35-3088-0749-A0C4-D03779FF746C}" type="presParOf" srcId="{312FC415-E6D7-B846-97D0-366BF919AF50}" destId="{6B0338B4-6ED5-6843-8A80-9389E0D099C0}" srcOrd="0" destOrd="0" presId="urn:microsoft.com/office/officeart/2005/8/layout/hierarchy1"/>
    <dgm:cxn modelId="{284032E1-4A10-F54B-8E26-3F8AFE0C1305}" type="presParOf" srcId="{6B0338B4-6ED5-6843-8A80-9389E0D099C0}" destId="{A11D4F4A-A070-F64D-A5FB-DBDB247DF77B}" srcOrd="0" destOrd="0" presId="urn:microsoft.com/office/officeart/2005/8/layout/hierarchy1"/>
    <dgm:cxn modelId="{61957618-1FAF-184B-A320-ED99BDDD4057}" type="presParOf" srcId="{6B0338B4-6ED5-6843-8A80-9389E0D099C0}" destId="{F28A03B3-DDE5-F048-9A6D-DF03934F570E}" srcOrd="1" destOrd="0" presId="urn:microsoft.com/office/officeart/2005/8/layout/hierarchy1"/>
    <dgm:cxn modelId="{F94B311C-0242-5848-A77F-6F7F649BB145}" type="presParOf" srcId="{312FC415-E6D7-B846-97D0-366BF919AF50}" destId="{0AFB41C5-5ECB-4F48-9E35-D15B0B75669A}"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E0EDB17-73A6-4023-9E00-23B8053F97D1}" type="doc">
      <dgm:prSet loTypeId="urn:microsoft.com/office/officeart/2005/8/layout/hierarchy1" loCatId="hierarchy" qsTypeId="urn:microsoft.com/office/officeart/2005/8/quickstyle/simple2" qsCatId="simple" csTypeId="urn:microsoft.com/office/officeart/2005/8/colors/accent2_2" csCatId="accent2" phldr="1"/>
      <dgm:spPr/>
      <dgm:t>
        <a:bodyPr/>
        <a:lstStyle/>
        <a:p>
          <a:endParaRPr lang="en-US"/>
        </a:p>
      </dgm:t>
    </dgm:pt>
    <dgm:pt modelId="{9B109171-B2B3-42F1-879B-75ABB03C8D7C}">
      <dgm:prSet/>
      <dgm:spPr/>
      <dgm:t>
        <a:bodyPr/>
        <a:lstStyle/>
        <a:p>
          <a:r>
            <a:rPr lang="en-US" dirty="0"/>
            <a:t>Honor system </a:t>
          </a:r>
        </a:p>
      </dgm:t>
    </dgm:pt>
    <dgm:pt modelId="{9763EB9C-86A3-4AE6-89B1-E2D84AA23716}" type="parTrans" cxnId="{6445CD1C-E9A3-4B74-B317-642D5A6E9779}">
      <dgm:prSet/>
      <dgm:spPr/>
      <dgm:t>
        <a:bodyPr/>
        <a:lstStyle/>
        <a:p>
          <a:endParaRPr lang="en-US"/>
        </a:p>
      </dgm:t>
    </dgm:pt>
    <dgm:pt modelId="{D693312D-3592-46AC-86A6-E5051E930C48}" type="sibTrans" cxnId="{6445CD1C-E9A3-4B74-B317-642D5A6E9779}">
      <dgm:prSet/>
      <dgm:spPr/>
      <dgm:t>
        <a:bodyPr/>
        <a:lstStyle/>
        <a:p>
          <a:endParaRPr lang="en-US"/>
        </a:p>
      </dgm:t>
    </dgm:pt>
    <dgm:pt modelId="{6A910052-BFE8-A843-8E03-55413317BD43}">
      <dgm:prSet/>
      <dgm:spPr/>
      <dgm:t>
        <a:bodyPr/>
        <a:lstStyle/>
        <a:p>
          <a:r>
            <a:rPr lang="en-US" dirty="0"/>
            <a:t>Publicly report participation in UOD on program website/social media</a:t>
          </a:r>
        </a:p>
      </dgm:t>
    </dgm:pt>
    <dgm:pt modelId="{C132AECA-856F-E04B-A89E-429FA0DB4FD1}" type="parTrans" cxnId="{0B1A30C7-3DF6-0245-80DB-0BEC824D32D8}">
      <dgm:prSet/>
      <dgm:spPr/>
      <dgm:t>
        <a:bodyPr/>
        <a:lstStyle/>
        <a:p>
          <a:endParaRPr lang="en-US"/>
        </a:p>
      </dgm:t>
    </dgm:pt>
    <dgm:pt modelId="{E34931EA-0ECC-9A4E-8A11-7EC9A83AC23A}" type="sibTrans" cxnId="{0B1A30C7-3DF6-0245-80DB-0BEC824D32D8}">
      <dgm:prSet/>
      <dgm:spPr/>
      <dgm:t>
        <a:bodyPr/>
        <a:lstStyle/>
        <a:p>
          <a:endParaRPr lang="en-US"/>
        </a:p>
      </dgm:t>
    </dgm:pt>
    <dgm:pt modelId="{A86DEDEF-1560-4F4C-B77B-F88C5D90EAEB}" type="pres">
      <dgm:prSet presAssocID="{DE0EDB17-73A6-4023-9E00-23B8053F97D1}" presName="hierChild1" presStyleCnt="0">
        <dgm:presLayoutVars>
          <dgm:chPref val="1"/>
          <dgm:dir/>
          <dgm:animOne val="branch"/>
          <dgm:animLvl val="lvl"/>
          <dgm:resizeHandles/>
        </dgm:presLayoutVars>
      </dgm:prSet>
      <dgm:spPr/>
    </dgm:pt>
    <dgm:pt modelId="{C6174241-FCED-BC46-9000-FCB289881A0D}" type="pres">
      <dgm:prSet presAssocID="{6A910052-BFE8-A843-8E03-55413317BD43}" presName="hierRoot1" presStyleCnt="0"/>
      <dgm:spPr/>
    </dgm:pt>
    <dgm:pt modelId="{AB094CD9-82E0-6346-A3A6-25B1DEA2E987}" type="pres">
      <dgm:prSet presAssocID="{6A910052-BFE8-A843-8E03-55413317BD43}" presName="composite" presStyleCnt="0"/>
      <dgm:spPr/>
    </dgm:pt>
    <dgm:pt modelId="{3556E270-59C5-1F42-B751-406AB6BCD623}" type="pres">
      <dgm:prSet presAssocID="{6A910052-BFE8-A843-8E03-55413317BD43}" presName="background" presStyleLbl="node0" presStyleIdx="0" presStyleCnt="2"/>
      <dgm:spPr/>
    </dgm:pt>
    <dgm:pt modelId="{37CE1B48-AD6D-344F-A223-3BE432C37C66}" type="pres">
      <dgm:prSet presAssocID="{6A910052-BFE8-A843-8E03-55413317BD43}" presName="text" presStyleLbl="fgAcc0" presStyleIdx="0" presStyleCnt="2">
        <dgm:presLayoutVars>
          <dgm:chPref val="3"/>
        </dgm:presLayoutVars>
      </dgm:prSet>
      <dgm:spPr/>
    </dgm:pt>
    <dgm:pt modelId="{38352C92-AAD8-9946-A862-FE2FBF326CC4}" type="pres">
      <dgm:prSet presAssocID="{6A910052-BFE8-A843-8E03-55413317BD43}" presName="hierChild2" presStyleCnt="0"/>
      <dgm:spPr/>
    </dgm:pt>
    <dgm:pt modelId="{312FC415-E6D7-B846-97D0-366BF919AF50}" type="pres">
      <dgm:prSet presAssocID="{9B109171-B2B3-42F1-879B-75ABB03C8D7C}" presName="hierRoot1" presStyleCnt="0"/>
      <dgm:spPr/>
    </dgm:pt>
    <dgm:pt modelId="{6B0338B4-6ED5-6843-8A80-9389E0D099C0}" type="pres">
      <dgm:prSet presAssocID="{9B109171-B2B3-42F1-879B-75ABB03C8D7C}" presName="composite" presStyleCnt="0"/>
      <dgm:spPr/>
    </dgm:pt>
    <dgm:pt modelId="{A11D4F4A-A070-F64D-A5FB-DBDB247DF77B}" type="pres">
      <dgm:prSet presAssocID="{9B109171-B2B3-42F1-879B-75ABB03C8D7C}" presName="background" presStyleLbl="node0" presStyleIdx="1" presStyleCnt="2"/>
      <dgm:spPr/>
    </dgm:pt>
    <dgm:pt modelId="{F28A03B3-DDE5-F048-9A6D-DF03934F570E}" type="pres">
      <dgm:prSet presAssocID="{9B109171-B2B3-42F1-879B-75ABB03C8D7C}" presName="text" presStyleLbl="fgAcc0" presStyleIdx="1" presStyleCnt="2">
        <dgm:presLayoutVars>
          <dgm:chPref val="3"/>
        </dgm:presLayoutVars>
      </dgm:prSet>
      <dgm:spPr/>
    </dgm:pt>
    <dgm:pt modelId="{0AFB41C5-5ECB-4F48-9E35-D15B0B75669A}" type="pres">
      <dgm:prSet presAssocID="{9B109171-B2B3-42F1-879B-75ABB03C8D7C}" presName="hierChild2" presStyleCnt="0"/>
      <dgm:spPr/>
    </dgm:pt>
  </dgm:ptLst>
  <dgm:cxnLst>
    <dgm:cxn modelId="{6445CD1C-E9A3-4B74-B317-642D5A6E9779}" srcId="{DE0EDB17-73A6-4023-9E00-23B8053F97D1}" destId="{9B109171-B2B3-42F1-879B-75ABB03C8D7C}" srcOrd="1" destOrd="0" parTransId="{9763EB9C-86A3-4AE6-89B1-E2D84AA23716}" sibTransId="{D693312D-3592-46AC-86A6-E5051E930C48}"/>
    <dgm:cxn modelId="{3497BD23-0650-7344-9AC7-FD0F31C1CE50}" type="presOf" srcId="{6A910052-BFE8-A843-8E03-55413317BD43}" destId="{37CE1B48-AD6D-344F-A223-3BE432C37C66}" srcOrd="0" destOrd="0" presId="urn:microsoft.com/office/officeart/2005/8/layout/hierarchy1"/>
    <dgm:cxn modelId="{E993FB8B-EB17-A84E-8477-834CFA1F2CDD}" type="presOf" srcId="{DE0EDB17-73A6-4023-9E00-23B8053F97D1}" destId="{A86DEDEF-1560-4F4C-B77B-F88C5D90EAEB}" srcOrd="0" destOrd="0" presId="urn:microsoft.com/office/officeart/2005/8/layout/hierarchy1"/>
    <dgm:cxn modelId="{0B1A30C7-3DF6-0245-80DB-0BEC824D32D8}" srcId="{DE0EDB17-73A6-4023-9E00-23B8053F97D1}" destId="{6A910052-BFE8-A843-8E03-55413317BD43}" srcOrd="0" destOrd="0" parTransId="{C132AECA-856F-E04B-A89E-429FA0DB4FD1}" sibTransId="{E34931EA-0ECC-9A4E-8A11-7EC9A83AC23A}"/>
    <dgm:cxn modelId="{A2569BDB-382E-CD40-B3B2-1573528671DB}" type="presOf" srcId="{9B109171-B2B3-42F1-879B-75ABB03C8D7C}" destId="{F28A03B3-DDE5-F048-9A6D-DF03934F570E}" srcOrd="0" destOrd="0" presId="urn:microsoft.com/office/officeart/2005/8/layout/hierarchy1"/>
    <dgm:cxn modelId="{CA3EF115-8F50-2D45-A438-01DD0A80200F}" type="presParOf" srcId="{A86DEDEF-1560-4F4C-B77B-F88C5D90EAEB}" destId="{C6174241-FCED-BC46-9000-FCB289881A0D}" srcOrd="0" destOrd="0" presId="urn:microsoft.com/office/officeart/2005/8/layout/hierarchy1"/>
    <dgm:cxn modelId="{BD00C69F-03A6-2341-8AB5-A8608A0E3FC9}" type="presParOf" srcId="{C6174241-FCED-BC46-9000-FCB289881A0D}" destId="{AB094CD9-82E0-6346-A3A6-25B1DEA2E987}" srcOrd="0" destOrd="0" presId="urn:microsoft.com/office/officeart/2005/8/layout/hierarchy1"/>
    <dgm:cxn modelId="{7BEE9A3A-C4D7-CC41-B58C-C226C9D57DA4}" type="presParOf" srcId="{AB094CD9-82E0-6346-A3A6-25B1DEA2E987}" destId="{3556E270-59C5-1F42-B751-406AB6BCD623}" srcOrd="0" destOrd="0" presId="urn:microsoft.com/office/officeart/2005/8/layout/hierarchy1"/>
    <dgm:cxn modelId="{7CE9D53B-336A-5A4A-ADF4-1FD6B7C87E50}" type="presParOf" srcId="{AB094CD9-82E0-6346-A3A6-25B1DEA2E987}" destId="{37CE1B48-AD6D-344F-A223-3BE432C37C66}" srcOrd="1" destOrd="0" presId="urn:microsoft.com/office/officeart/2005/8/layout/hierarchy1"/>
    <dgm:cxn modelId="{CDF838A7-05A0-2C43-A85B-5D64F4BCF49C}" type="presParOf" srcId="{C6174241-FCED-BC46-9000-FCB289881A0D}" destId="{38352C92-AAD8-9946-A862-FE2FBF326CC4}" srcOrd="1" destOrd="0" presId="urn:microsoft.com/office/officeart/2005/8/layout/hierarchy1"/>
    <dgm:cxn modelId="{0DE9A7A0-27B8-4E45-B5DE-8CC019CA6913}" type="presParOf" srcId="{A86DEDEF-1560-4F4C-B77B-F88C5D90EAEB}" destId="{312FC415-E6D7-B846-97D0-366BF919AF50}" srcOrd="1" destOrd="0" presId="urn:microsoft.com/office/officeart/2005/8/layout/hierarchy1"/>
    <dgm:cxn modelId="{E6430B35-3088-0749-A0C4-D03779FF746C}" type="presParOf" srcId="{312FC415-E6D7-B846-97D0-366BF919AF50}" destId="{6B0338B4-6ED5-6843-8A80-9389E0D099C0}" srcOrd="0" destOrd="0" presId="urn:microsoft.com/office/officeart/2005/8/layout/hierarchy1"/>
    <dgm:cxn modelId="{284032E1-4A10-F54B-8E26-3F8AFE0C1305}" type="presParOf" srcId="{6B0338B4-6ED5-6843-8A80-9389E0D099C0}" destId="{A11D4F4A-A070-F64D-A5FB-DBDB247DF77B}" srcOrd="0" destOrd="0" presId="urn:microsoft.com/office/officeart/2005/8/layout/hierarchy1"/>
    <dgm:cxn modelId="{61957618-1FAF-184B-A320-ED99BDDD4057}" type="presParOf" srcId="{6B0338B4-6ED5-6843-8A80-9389E0D099C0}" destId="{F28A03B3-DDE5-F048-9A6D-DF03934F570E}" srcOrd="1" destOrd="0" presId="urn:microsoft.com/office/officeart/2005/8/layout/hierarchy1"/>
    <dgm:cxn modelId="{F94B311C-0242-5848-A77F-6F7F649BB145}" type="presParOf" srcId="{312FC415-E6D7-B846-97D0-366BF919AF50}" destId="{0AFB41C5-5ECB-4F48-9E35-D15B0B75669A}" srcOrd="1" destOrd="0" presId="urn:microsoft.com/office/officeart/2005/8/layout/hierarchy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E0EDB17-73A6-4023-9E00-23B8053F97D1}" type="doc">
      <dgm:prSet loTypeId="urn:microsoft.com/office/officeart/2005/8/layout/hierarchy1" loCatId="hierarchy" qsTypeId="urn:microsoft.com/office/officeart/2005/8/quickstyle/simple2" qsCatId="simple" csTypeId="urn:microsoft.com/office/officeart/2005/8/colors/accent2_2" csCatId="accent2" phldr="1"/>
      <dgm:spPr/>
      <dgm:t>
        <a:bodyPr/>
        <a:lstStyle/>
        <a:p>
          <a:endParaRPr lang="en-US"/>
        </a:p>
      </dgm:t>
    </dgm:pt>
    <dgm:pt modelId="{8CA68A23-E39B-4A8B-9882-FA5021883F6B}">
      <dgm:prSet/>
      <dgm:spPr/>
      <dgm:t>
        <a:bodyPr/>
        <a:lstStyle/>
        <a:p>
          <a:r>
            <a:rPr lang="en-US" dirty="0"/>
            <a:t>Respond before the 48 hour deadline </a:t>
          </a:r>
        </a:p>
      </dgm:t>
    </dgm:pt>
    <dgm:pt modelId="{B8088D58-38F7-4F42-B2EC-7890652D930E}" type="parTrans" cxnId="{6EB52C81-CC3F-45AF-90B9-64AFD6408A5E}">
      <dgm:prSet/>
      <dgm:spPr/>
      <dgm:t>
        <a:bodyPr/>
        <a:lstStyle/>
        <a:p>
          <a:endParaRPr lang="en-US"/>
        </a:p>
      </dgm:t>
    </dgm:pt>
    <dgm:pt modelId="{D5F5802C-11DB-471A-AA92-C461CB4215FB}" type="sibTrans" cxnId="{6EB52C81-CC3F-45AF-90B9-64AFD6408A5E}">
      <dgm:prSet/>
      <dgm:spPr/>
      <dgm:t>
        <a:bodyPr/>
        <a:lstStyle/>
        <a:p>
          <a:endParaRPr lang="en-US"/>
        </a:p>
      </dgm:t>
    </dgm:pt>
    <dgm:pt modelId="{9B109171-B2B3-42F1-879B-75ABB03C8D7C}">
      <dgm:prSet/>
      <dgm:spPr/>
      <dgm:t>
        <a:bodyPr/>
        <a:lstStyle/>
        <a:p>
          <a:r>
            <a:rPr lang="en-US" dirty="0"/>
            <a:t>Do not hold interview spots applicant does not plan on attending</a:t>
          </a:r>
        </a:p>
      </dgm:t>
    </dgm:pt>
    <dgm:pt modelId="{9763EB9C-86A3-4AE6-89B1-E2D84AA23716}" type="parTrans" cxnId="{6445CD1C-E9A3-4B74-B317-642D5A6E9779}">
      <dgm:prSet/>
      <dgm:spPr/>
      <dgm:t>
        <a:bodyPr/>
        <a:lstStyle/>
        <a:p>
          <a:endParaRPr lang="en-US"/>
        </a:p>
      </dgm:t>
    </dgm:pt>
    <dgm:pt modelId="{D693312D-3592-46AC-86A6-E5051E930C48}" type="sibTrans" cxnId="{6445CD1C-E9A3-4B74-B317-642D5A6E9779}">
      <dgm:prSet/>
      <dgm:spPr/>
      <dgm:t>
        <a:bodyPr/>
        <a:lstStyle/>
        <a:p>
          <a:endParaRPr lang="en-US"/>
        </a:p>
      </dgm:t>
    </dgm:pt>
    <dgm:pt modelId="{6A910052-BFE8-A843-8E03-55413317BD43}">
      <dgm:prSet/>
      <dgm:spPr/>
      <dgm:t>
        <a:bodyPr/>
        <a:lstStyle/>
        <a:p>
          <a:r>
            <a:rPr lang="en-US" dirty="0"/>
            <a:t>Review all invitations and thoughtfully plan acceptances</a:t>
          </a:r>
        </a:p>
      </dgm:t>
    </dgm:pt>
    <dgm:pt modelId="{C132AECA-856F-E04B-A89E-429FA0DB4FD1}" type="parTrans" cxnId="{0B1A30C7-3DF6-0245-80DB-0BEC824D32D8}">
      <dgm:prSet/>
      <dgm:spPr/>
      <dgm:t>
        <a:bodyPr/>
        <a:lstStyle/>
        <a:p>
          <a:endParaRPr lang="en-US"/>
        </a:p>
      </dgm:t>
    </dgm:pt>
    <dgm:pt modelId="{E34931EA-0ECC-9A4E-8A11-7EC9A83AC23A}" type="sibTrans" cxnId="{0B1A30C7-3DF6-0245-80DB-0BEC824D32D8}">
      <dgm:prSet/>
      <dgm:spPr/>
      <dgm:t>
        <a:bodyPr/>
        <a:lstStyle/>
        <a:p>
          <a:endParaRPr lang="en-US"/>
        </a:p>
      </dgm:t>
    </dgm:pt>
    <dgm:pt modelId="{A86DEDEF-1560-4F4C-B77B-F88C5D90EAEB}" type="pres">
      <dgm:prSet presAssocID="{DE0EDB17-73A6-4023-9E00-23B8053F97D1}" presName="hierChild1" presStyleCnt="0">
        <dgm:presLayoutVars>
          <dgm:chPref val="1"/>
          <dgm:dir/>
          <dgm:animOne val="branch"/>
          <dgm:animLvl val="lvl"/>
          <dgm:resizeHandles/>
        </dgm:presLayoutVars>
      </dgm:prSet>
      <dgm:spPr/>
    </dgm:pt>
    <dgm:pt modelId="{C6174241-FCED-BC46-9000-FCB289881A0D}" type="pres">
      <dgm:prSet presAssocID="{6A910052-BFE8-A843-8E03-55413317BD43}" presName="hierRoot1" presStyleCnt="0"/>
      <dgm:spPr/>
    </dgm:pt>
    <dgm:pt modelId="{AB094CD9-82E0-6346-A3A6-25B1DEA2E987}" type="pres">
      <dgm:prSet presAssocID="{6A910052-BFE8-A843-8E03-55413317BD43}" presName="composite" presStyleCnt="0"/>
      <dgm:spPr/>
    </dgm:pt>
    <dgm:pt modelId="{3556E270-59C5-1F42-B751-406AB6BCD623}" type="pres">
      <dgm:prSet presAssocID="{6A910052-BFE8-A843-8E03-55413317BD43}" presName="background" presStyleLbl="node0" presStyleIdx="0" presStyleCnt="3"/>
      <dgm:spPr/>
    </dgm:pt>
    <dgm:pt modelId="{37CE1B48-AD6D-344F-A223-3BE432C37C66}" type="pres">
      <dgm:prSet presAssocID="{6A910052-BFE8-A843-8E03-55413317BD43}" presName="text" presStyleLbl="fgAcc0" presStyleIdx="0" presStyleCnt="3">
        <dgm:presLayoutVars>
          <dgm:chPref val="3"/>
        </dgm:presLayoutVars>
      </dgm:prSet>
      <dgm:spPr/>
    </dgm:pt>
    <dgm:pt modelId="{38352C92-AAD8-9946-A862-FE2FBF326CC4}" type="pres">
      <dgm:prSet presAssocID="{6A910052-BFE8-A843-8E03-55413317BD43}" presName="hierChild2" presStyleCnt="0"/>
      <dgm:spPr/>
    </dgm:pt>
    <dgm:pt modelId="{651ADC7B-051E-934E-B137-CE4A7EB547D0}" type="pres">
      <dgm:prSet presAssocID="{8CA68A23-E39B-4A8B-9882-FA5021883F6B}" presName="hierRoot1" presStyleCnt="0"/>
      <dgm:spPr/>
    </dgm:pt>
    <dgm:pt modelId="{9EF239C3-A2D4-9F49-8CCE-E1AE8A0AC01C}" type="pres">
      <dgm:prSet presAssocID="{8CA68A23-E39B-4A8B-9882-FA5021883F6B}" presName="composite" presStyleCnt="0"/>
      <dgm:spPr/>
    </dgm:pt>
    <dgm:pt modelId="{6F55B299-3C41-D744-B258-EDC99B63ABF2}" type="pres">
      <dgm:prSet presAssocID="{8CA68A23-E39B-4A8B-9882-FA5021883F6B}" presName="background" presStyleLbl="node0" presStyleIdx="1" presStyleCnt="3"/>
      <dgm:spPr/>
    </dgm:pt>
    <dgm:pt modelId="{573E8BD0-A7D6-DF47-BD59-FE66FC4882A2}" type="pres">
      <dgm:prSet presAssocID="{8CA68A23-E39B-4A8B-9882-FA5021883F6B}" presName="text" presStyleLbl="fgAcc0" presStyleIdx="1" presStyleCnt="3">
        <dgm:presLayoutVars>
          <dgm:chPref val="3"/>
        </dgm:presLayoutVars>
      </dgm:prSet>
      <dgm:spPr/>
    </dgm:pt>
    <dgm:pt modelId="{DB4B27A6-6B74-7B48-B718-73EFD4FEC0F0}" type="pres">
      <dgm:prSet presAssocID="{8CA68A23-E39B-4A8B-9882-FA5021883F6B}" presName="hierChild2" presStyleCnt="0"/>
      <dgm:spPr/>
    </dgm:pt>
    <dgm:pt modelId="{312FC415-E6D7-B846-97D0-366BF919AF50}" type="pres">
      <dgm:prSet presAssocID="{9B109171-B2B3-42F1-879B-75ABB03C8D7C}" presName="hierRoot1" presStyleCnt="0"/>
      <dgm:spPr/>
    </dgm:pt>
    <dgm:pt modelId="{6B0338B4-6ED5-6843-8A80-9389E0D099C0}" type="pres">
      <dgm:prSet presAssocID="{9B109171-B2B3-42F1-879B-75ABB03C8D7C}" presName="composite" presStyleCnt="0"/>
      <dgm:spPr/>
    </dgm:pt>
    <dgm:pt modelId="{A11D4F4A-A070-F64D-A5FB-DBDB247DF77B}" type="pres">
      <dgm:prSet presAssocID="{9B109171-B2B3-42F1-879B-75ABB03C8D7C}" presName="background" presStyleLbl="node0" presStyleIdx="2" presStyleCnt="3"/>
      <dgm:spPr/>
    </dgm:pt>
    <dgm:pt modelId="{F28A03B3-DDE5-F048-9A6D-DF03934F570E}" type="pres">
      <dgm:prSet presAssocID="{9B109171-B2B3-42F1-879B-75ABB03C8D7C}" presName="text" presStyleLbl="fgAcc0" presStyleIdx="2" presStyleCnt="3">
        <dgm:presLayoutVars>
          <dgm:chPref val="3"/>
        </dgm:presLayoutVars>
      </dgm:prSet>
      <dgm:spPr/>
    </dgm:pt>
    <dgm:pt modelId="{0AFB41C5-5ECB-4F48-9E35-D15B0B75669A}" type="pres">
      <dgm:prSet presAssocID="{9B109171-B2B3-42F1-879B-75ABB03C8D7C}" presName="hierChild2" presStyleCnt="0"/>
      <dgm:spPr/>
    </dgm:pt>
  </dgm:ptLst>
  <dgm:cxnLst>
    <dgm:cxn modelId="{6445CD1C-E9A3-4B74-B317-642D5A6E9779}" srcId="{DE0EDB17-73A6-4023-9E00-23B8053F97D1}" destId="{9B109171-B2B3-42F1-879B-75ABB03C8D7C}" srcOrd="2" destOrd="0" parTransId="{9763EB9C-86A3-4AE6-89B1-E2D84AA23716}" sibTransId="{D693312D-3592-46AC-86A6-E5051E930C48}"/>
    <dgm:cxn modelId="{6036E232-C57B-054A-B873-2E46EE745EB4}" type="presOf" srcId="{6A910052-BFE8-A843-8E03-55413317BD43}" destId="{37CE1B48-AD6D-344F-A223-3BE432C37C66}" srcOrd="0" destOrd="0" presId="urn:microsoft.com/office/officeart/2005/8/layout/hierarchy1"/>
    <dgm:cxn modelId="{A00C2967-4081-5A41-9CF9-C4CD0DF2D92C}" type="presOf" srcId="{9B109171-B2B3-42F1-879B-75ABB03C8D7C}" destId="{F28A03B3-DDE5-F048-9A6D-DF03934F570E}" srcOrd="0" destOrd="0" presId="urn:microsoft.com/office/officeart/2005/8/layout/hierarchy1"/>
    <dgm:cxn modelId="{6EB52C81-CC3F-45AF-90B9-64AFD6408A5E}" srcId="{DE0EDB17-73A6-4023-9E00-23B8053F97D1}" destId="{8CA68A23-E39B-4A8B-9882-FA5021883F6B}" srcOrd="1" destOrd="0" parTransId="{B8088D58-38F7-4F42-B2EC-7890652D930E}" sibTransId="{D5F5802C-11DB-471A-AA92-C461CB4215FB}"/>
    <dgm:cxn modelId="{E993FB8B-EB17-A84E-8477-834CFA1F2CDD}" type="presOf" srcId="{DE0EDB17-73A6-4023-9E00-23B8053F97D1}" destId="{A86DEDEF-1560-4F4C-B77B-F88C5D90EAEB}" srcOrd="0" destOrd="0" presId="urn:microsoft.com/office/officeart/2005/8/layout/hierarchy1"/>
    <dgm:cxn modelId="{0B1A30C7-3DF6-0245-80DB-0BEC824D32D8}" srcId="{DE0EDB17-73A6-4023-9E00-23B8053F97D1}" destId="{6A910052-BFE8-A843-8E03-55413317BD43}" srcOrd="0" destOrd="0" parTransId="{C132AECA-856F-E04B-A89E-429FA0DB4FD1}" sibTransId="{E34931EA-0ECC-9A4E-8A11-7EC9A83AC23A}"/>
    <dgm:cxn modelId="{22749DF9-1CAE-184D-9C6D-52957C03CFC0}" type="presOf" srcId="{8CA68A23-E39B-4A8B-9882-FA5021883F6B}" destId="{573E8BD0-A7D6-DF47-BD59-FE66FC4882A2}" srcOrd="0" destOrd="0" presId="urn:microsoft.com/office/officeart/2005/8/layout/hierarchy1"/>
    <dgm:cxn modelId="{CA3EF115-8F50-2D45-A438-01DD0A80200F}" type="presParOf" srcId="{A86DEDEF-1560-4F4C-B77B-F88C5D90EAEB}" destId="{C6174241-FCED-BC46-9000-FCB289881A0D}" srcOrd="0" destOrd="0" presId="urn:microsoft.com/office/officeart/2005/8/layout/hierarchy1"/>
    <dgm:cxn modelId="{05A1C7D7-7E04-7D4F-8EF1-6B9DF429D497}" type="presParOf" srcId="{C6174241-FCED-BC46-9000-FCB289881A0D}" destId="{AB094CD9-82E0-6346-A3A6-25B1DEA2E987}" srcOrd="0" destOrd="0" presId="urn:microsoft.com/office/officeart/2005/8/layout/hierarchy1"/>
    <dgm:cxn modelId="{9ABF03AF-4DBA-4449-9C5F-A8AB5397FB2B}" type="presParOf" srcId="{AB094CD9-82E0-6346-A3A6-25B1DEA2E987}" destId="{3556E270-59C5-1F42-B751-406AB6BCD623}" srcOrd="0" destOrd="0" presId="urn:microsoft.com/office/officeart/2005/8/layout/hierarchy1"/>
    <dgm:cxn modelId="{8FD8472C-F7BA-3442-ABDC-BB0E3182CD16}" type="presParOf" srcId="{AB094CD9-82E0-6346-A3A6-25B1DEA2E987}" destId="{37CE1B48-AD6D-344F-A223-3BE432C37C66}" srcOrd="1" destOrd="0" presId="urn:microsoft.com/office/officeart/2005/8/layout/hierarchy1"/>
    <dgm:cxn modelId="{3D4FFD0F-0D9E-1A45-BA66-CB550EA00616}" type="presParOf" srcId="{C6174241-FCED-BC46-9000-FCB289881A0D}" destId="{38352C92-AAD8-9946-A862-FE2FBF326CC4}" srcOrd="1" destOrd="0" presId="urn:microsoft.com/office/officeart/2005/8/layout/hierarchy1"/>
    <dgm:cxn modelId="{E468D26F-7EA3-8F4F-B656-ED84FF6EE0CC}" type="presParOf" srcId="{A86DEDEF-1560-4F4C-B77B-F88C5D90EAEB}" destId="{651ADC7B-051E-934E-B137-CE4A7EB547D0}" srcOrd="1" destOrd="0" presId="urn:microsoft.com/office/officeart/2005/8/layout/hierarchy1"/>
    <dgm:cxn modelId="{A083D640-19C1-2848-830D-A0E849B768C7}" type="presParOf" srcId="{651ADC7B-051E-934E-B137-CE4A7EB547D0}" destId="{9EF239C3-A2D4-9F49-8CCE-E1AE8A0AC01C}" srcOrd="0" destOrd="0" presId="urn:microsoft.com/office/officeart/2005/8/layout/hierarchy1"/>
    <dgm:cxn modelId="{CA2F1A26-BAF1-4D48-911A-4B66075EFB13}" type="presParOf" srcId="{9EF239C3-A2D4-9F49-8CCE-E1AE8A0AC01C}" destId="{6F55B299-3C41-D744-B258-EDC99B63ABF2}" srcOrd="0" destOrd="0" presId="urn:microsoft.com/office/officeart/2005/8/layout/hierarchy1"/>
    <dgm:cxn modelId="{1E6CB91D-7AD1-3F4D-83A5-E88506C67EE9}" type="presParOf" srcId="{9EF239C3-A2D4-9F49-8CCE-E1AE8A0AC01C}" destId="{573E8BD0-A7D6-DF47-BD59-FE66FC4882A2}" srcOrd="1" destOrd="0" presId="urn:microsoft.com/office/officeart/2005/8/layout/hierarchy1"/>
    <dgm:cxn modelId="{ED2C9353-6AE7-0149-829A-5E328FA3CC03}" type="presParOf" srcId="{651ADC7B-051E-934E-B137-CE4A7EB547D0}" destId="{DB4B27A6-6B74-7B48-B718-73EFD4FEC0F0}" srcOrd="1" destOrd="0" presId="urn:microsoft.com/office/officeart/2005/8/layout/hierarchy1"/>
    <dgm:cxn modelId="{0DE9A7A0-27B8-4E45-B5DE-8CC019CA6913}" type="presParOf" srcId="{A86DEDEF-1560-4F4C-B77B-F88C5D90EAEB}" destId="{312FC415-E6D7-B846-97D0-366BF919AF50}" srcOrd="2" destOrd="0" presId="urn:microsoft.com/office/officeart/2005/8/layout/hierarchy1"/>
    <dgm:cxn modelId="{E2889B60-07A0-674C-923E-8C2AF2BA4B9B}" type="presParOf" srcId="{312FC415-E6D7-B846-97D0-366BF919AF50}" destId="{6B0338B4-6ED5-6843-8A80-9389E0D099C0}" srcOrd="0" destOrd="0" presId="urn:microsoft.com/office/officeart/2005/8/layout/hierarchy1"/>
    <dgm:cxn modelId="{80EF9A70-889D-AD47-A477-97FFC0D68B15}" type="presParOf" srcId="{6B0338B4-6ED5-6843-8A80-9389E0D099C0}" destId="{A11D4F4A-A070-F64D-A5FB-DBDB247DF77B}" srcOrd="0" destOrd="0" presId="urn:microsoft.com/office/officeart/2005/8/layout/hierarchy1"/>
    <dgm:cxn modelId="{D8E3543D-22A3-0D48-9469-76316EF09443}" type="presParOf" srcId="{6B0338B4-6ED5-6843-8A80-9389E0D099C0}" destId="{F28A03B3-DDE5-F048-9A6D-DF03934F570E}" srcOrd="1" destOrd="0" presId="urn:microsoft.com/office/officeart/2005/8/layout/hierarchy1"/>
    <dgm:cxn modelId="{677A60A7-0A2F-3544-A9BD-CBB612A8216F}" type="presParOf" srcId="{312FC415-E6D7-B846-97D0-366BF919AF50}" destId="{0AFB41C5-5ECB-4F48-9E35-D15B0B75669A}"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EAA211D-C915-4648-9963-586AEA42DDEC}"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8326FDA9-2595-44B1-8E6C-BFC19DCCB30D}">
      <dgm:prSet/>
      <dgm:spPr/>
      <dgm:t>
        <a:bodyPr/>
        <a:lstStyle/>
        <a:p>
          <a:pPr>
            <a:lnSpc>
              <a:spcPct val="100000"/>
            </a:lnSpc>
          </a:pPr>
          <a:r>
            <a:rPr lang="en-US" dirty="0"/>
            <a:t>Programs can set preferences to allow immediate or delayed scheduling in Thalamus </a:t>
          </a:r>
        </a:p>
      </dgm:t>
    </dgm:pt>
    <dgm:pt modelId="{F55CDEFA-62EF-466A-B9C2-DB79E77D8A2C}" type="parTrans" cxnId="{89E4AC2C-B0CE-4EBC-AC7F-338AEB674E1C}">
      <dgm:prSet/>
      <dgm:spPr/>
      <dgm:t>
        <a:bodyPr/>
        <a:lstStyle/>
        <a:p>
          <a:endParaRPr lang="en-US"/>
        </a:p>
      </dgm:t>
    </dgm:pt>
    <dgm:pt modelId="{B528E0B7-5278-4AB8-9957-0C6D6769E302}" type="sibTrans" cxnId="{89E4AC2C-B0CE-4EBC-AC7F-338AEB674E1C}">
      <dgm:prSet/>
      <dgm:spPr/>
      <dgm:t>
        <a:bodyPr/>
        <a:lstStyle/>
        <a:p>
          <a:endParaRPr lang="en-US"/>
        </a:p>
      </dgm:t>
    </dgm:pt>
    <dgm:pt modelId="{2F2FE72E-80A0-458D-881B-8E6AB8BD7D76}">
      <dgm:prSet/>
      <dgm:spPr/>
      <dgm:t>
        <a:bodyPr/>
        <a:lstStyle/>
        <a:p>
          <a:pPr>
            <a:lnSpc>
              <a:spcPct val="100000"/>
            </a:lnSpc>
          </a:pPr>
          <a:r>
            <a:rPr lang="en-US" dirty="0"/>
            <a:t>No moratorium on communication between the program and applicants is better for all parties</a:t>
          </a:r>
        </a:p>
      </dgm:t>
    </dgm:pt>
    <dgm:pt modelId="{4276A3E1-2C27-4AFE-A468-C0C0A0A4A54D}" type="parTrans" cxnId="{BA9116B0-6461-41B0-B1C5-D40B2DD260F0}">
      <dgm:prSet/>
      <dgm:spPr/>
      <dgm:t>
        <a:bodyPr/>
        <a:lstStyle/>
        <a:p>
          <a:endParaRPr lang="en-US"/>
        </a:p>
      </dgm:t>
    </dgm:pt>
    <dgm:pt modelId="{6F26BE7F-2C07-48A9-94EA-B3EDA79C0F34}" type="sibTrans" cxnId="{BA9116B0-6461-41B0-B1C5-D40B2DD260F0}">
      <dgm:prSet/>
      <dgm:spPr/>
      <dgm:t>
        <a:bodyPr/>
        <a:lstStyle/>
        <a:p>
          <a:endParaRPr lang="en-US"/>
        </a:p>
      </dgm:t>
    </dgm:pt>
    <dgm:pt modelId="{A15F1A80-8F0B-4FFD-87D0-77E2B179D56F}">
      <dgm:prSet/>
      <dgm:spPr/>
      <dgm:t>
        <a:bodyPr/>
        <a:lstStyle/>
        <a:p>
          <a:pPr>
            <a:lnSpc>
              <a:spcPct val="100000"/>
            </a:lnSpc>
          </a:pPr>
          <a:r>
            <a:rPr lang="en-US" dirty="0"/>
            <a:t>UOD on a weekday to remove pressure on program administrators from feeling obligated to answer questions over the weekend </a:t>
          </a:r>
        </a:p>
      </dgm:t>
    </dgm:pt>
    <dgm:pt modelId="{7FD8B042-7410-4069-A008-0E1396715622}" type="parTrans" cxnId="{D8B584F5-3A15-4540-B211-000E98F589DF}">
      <dgm:prSet/>
      <dgm:spPr/>
      <dgm:t>
        <a:bodyPr/>
        <a:lstStyle/>
        <a:p>
          <a:endParaRPr lang="en-US"/>
        </a:p>
      </dgm:t>
    </dgm:pt>
    <dgm:pt modelId="{5BA3BE9F-7E18-4B97-AA5C-80460D069BE3}" type="sibTrans" cxnId="{D8B584F5-3A15-4540-B211-000E98F589DF}">
      <dgm:prSet/>
      <dgm:spPr/>
      <dgm:t>
        <a:bodyPr/>
        <a:lstStyle/>
        <a:p>
          <a:endParaRPr lang="en-US"/>
        </a:p>
      </dgm:t>
    </dgm:pt>
    <dgm:pt modelId="{94BBE4F7-F069-4B2A-BC90-AD8B7CF84E21}" type="pres">
      <dgm:prSet presAssocID="{EEAA211D-C915-4648-9963-586AEA42DDEC}" presName="root" presStyleCnt="0">
        <dgm:presLayoutVars>
          <dgm:dir/>
          <dgm:resizeHandles val="exact"/>
        </dgm:presLayoutVars>
      </dgm:prSet>
      <dgm:spPr/>
    </dgm:pt>
    <dgm:pt modelId="{26D7172B-9696-4267-B1DD-7839C66CC303}" type="pres">
      <dgm:prSet presAssocID="{A15F1A80-8F0B-4FFD-87D0-77E2B179D56F}" presName="compNode" presStyleCnt="0"/>
      <dgm:spPr/>
    </dgm:pt>
    <dgm:pt modelId="{659FEBF3-6B7C-4C09-808A-6BD9916E494A}" type="pres">
      <dgm:prSet presAssocID="{A15F1A80-8F0B-4FFD-87D0-77E2B179D56F}" presName="bgRect" presStyleLbl="bgShp" presStyleIdx="0" presStyleCnt="3"/>
      <dgm:spPr/>
    </dgm:pt>
    <dgm:pt modelId="{6A1EA2B0-83E7-4F54-9CFB-9A165F478B3E}" type="pres">
      <dgm:prSet presAssocID="{A15F1A80-8F0B-4FFD-87D0-77E2B179D56F}" presName="iconRect" presStyleLbl="node1" presStyleIdx="0" presStyleCnt="3"/>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Monthly calendar with solid fill"/>
        </a:ext>
      </dgm:extLst>
    </dgm:pt>
    <dgm:pt modelId="{7578AD62-2D78-4932-B75F-4A0DD1690529}" type="pres">
      <dgm:prSet presAssocID="{A15F1A80-8F0B-4FFD-87D0-77E2B179D56F}" presName="spaceRect" presStyleCnt="0"/>
      <dgm:spPr/>
    </dgm:pt>
    <dgm:pt modelId="{826FE140-BD68-4DF9-82EE-0F2215C2948B}" type="pres">
      <dgm:prSet presAssocID="{A15F1A80-8F0B-4FFD-87D0-77E2B179D56F}" presName="parTx" presStyleLbl="revTx" presStyleIdx="0" presStyleCnt="3">
        <dgm:presLayoutVars>
          <dgm:chMax val="0"/>
          <dgm:chPref val="0"/>
        </dgm:presLayoutVars>
      </dgm:prSet>
      <dgm:spPr/>
    </dgm:pt>
    <dgm:pt modelId="{F5AE17BC-4B5C-CC48-92B9-A53E763A83CD}" type="pres">
      <dgm:prSet presAssocID="{5BA3BE9F-7E18-4B97-AA5C-80460D069BE3}" presName="sibTrans" presStyleCnt="0"/>
      <dgm:spPr/>
    </dgm:pt>
    <dgm:pt modelId="{DF2C0FFB-A86C-4BA8-99A2-EDEB8B080554}" type="pres">
      <dgm:prSet presAssocID="{2F2FE72E-80A0-458D-881B-8E6AB8BD7D76}" presName="compNode" presStyleCnt="0"/>
      <dgm:spPr/>
    </dgm:pt>
    <dgm:pt modelId="{3ECE60B1-665F-4ECD-8D39-E398EB57DF57}" type="pres">
      <dgm:prSet presAssocID="{2F2FE72E-80A0-458D-881B-8E6AB8BD7D76}" presName="bgRect" presStyleLbl="bgShp" presStyleIdx="1" presStyleCnt="3"/>
      <dgm:spPr/>
    </dgm:pt>
    <dgm:pt modelId="{8E1D71DA-FB81-42BC-BE5C-88B12C6B1939}" type="pres">
      <dgm:prSet presAssocID="{2F2FE72E-80A0-458D-881B-8E6AB8BD7D76}" presName="iconRect" presStyleLbl="node1" presStyleIdx="1" presStyleCnt="3"/>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Email with solid fill"/>
        </a:ext>
      </dgm:extLst>
    </dgm:pt>
    <dgm:pt modelId="{923F0161-98C2-4F31-8B00-FA2A0A322F45}" type="pres">
      <dgm:prSet presAssocID="{2F2FE72E-80A0-458D-881B-8E6AB8BD7D76}" presName="spaceRect" presStyleCnt="0"/>
      <dgm:spPr/>
    </dgm:pt>
    <dgm:pt modelId="{DE7C1B26-A8C0-49A1-8A89-35F87A046B1F}" type="pres">
      <dgm:prSet presAssocID="{2F2FE72E-80A0-458D-881B-8E6AB8BD7D76}" presName="parTx" presStyleLbl="revTx" presStyleIdx="1" presStyleCnt="3">
        <dgm:presLayoutVars>
          <dgm:chMax val="0"/>
          <dgm:chPref val="0"/>
        </dgm:presLayoutVars>
      </dgm:prSet>
      <dgm:spPr/>
    </dgm:pt>
    <dgm:pt modelId="{3414E169-1024-E24E-A1F1-5CD655B76BDD}" type="pres">
      <dgm:prSet presAssocID="{6F26BE7F-2C07-48A9-94EA-B3EDA79C0F34}" presName="sibTrans" presStyleCnt="0"/>
      <dgm:spPr/>
    </dgm:pt>
    <dgm:pt modelId="{C33262CD-A49D-4FFB-BC8E-C7109E2D75EF}" type="pres">
      <dgm:prSet presAssocID="{8326FDA9-2595-44B1-8E6C-BFC19DCCB30D}" presName="compNode" presStyleCnt="0"/>
      <dgm:spPr/>
    </dgm:pt>
    <dgm:pt modelId="{9E6FFBB1-7C57-4442-BA81-BFAC419C223F}" type="pres">
      <dgm:prSet presAssocID="{8326FDA9-2595-44B1-8E6C-BFC19DCCB30D}" presName="bgRect" presStyleLbl="bgShp" presStyleIdx="2" presStyleCnt="3"/>
      <dgm:spPr/>
    </dgm:pt>
    <dgm:pt modelId="{29881EDB-456F-45DB-A76E-2CBEB8FD6165}" type="pres">
      <dgm:prSet presAssocID="{8326FDA9-2595-44B1-8E6C-BFC19DCCB30D}" presName="iconRect" presStyleLbl="node1" presStyleIdx="2" presStyleCnt="3"/>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Clock with solid fill"/>
        </a:ext>
      </dgm:extLst>
    </dgm:pt>
    <dgm:pt modelId="{C42A184F-1DD9-4EA6-81E0-B39D0CA99BC8}" type="pres">
      <dgm:prSet presAssocID="{8326FDA9-2595-44B1-8E6C-BFC19DCCB30D}" presName="spaceRect" presStyleCnt="0"/>
      <dgm:spPr/>
    </dgm:pt>
    <dgm:pt modelId="{E7B19761-BD88-4095-92F2-84FE5021B1B3}" type="pres">
      <dgm:prSet presAssocID="{8326FDA9-2595-44B1-8E6C-BFC19DCCB30D}" presName="parTx" presStyleLbl="revTx" presStyleIdx="2" presStyleCnt="3">
        <dgm:presLayoutVars>
          <dgm:chMax val="0"/>
          <dgm:chPref val="0"/>
        </dgm:presLayoutVars>
      </dgm:prSet>
      <dgm:spPr/>
    </dgm:pt>
  </dgm:ptLst>
  <dgm:cxnLst>
    <dgm:cxn modelId="{89E4AC2C-B0CE-4EBC-AC7F-338AEB674E1C}" srcId="{EEAA211D-C915-4648-9963-586AEA42DDEC}" destId="{8326FDA9-2595-44B1-8E6C-BFC19DCCB30D}" srcOrd="2" destOrd="0" parTransId="{F55CDEFA-62EF-466A-B9C2-DB79E77D8A2C}" sibTransId="{B528E0B7-5278-4AB8-9957-0C6D6769E302}"/>
    <dgm:cxn modelId="{A3AE393A-CEAB-5B46-AFE4-45D3250DB7BC}" type="presOf" srcId="{2F2FE72E-80A0-458D-881B-8E6AB8BD7D76}" destId="{DE7C1B26-A8C0-49A1-8A89-35F87A046B1F}" srcOrd="0" destOrd="0" presId="urn:microsoft.com/office/officeart/2018/2/layout/IconVerticalSolidList"/>
    <dgm:cxn modelId="{7C3B784D-5E3E-8545-94DA-C51F5C989403}" type="presOf" srcId="{A15F1A80-8F0B-4FFD-87D0-77E2B179D56F}" destId="{826FE140-BD68-4DF9-82EE-0F2215C2948B}" srcOrd="0" destOrd="0" presId="urn:microsoft.com/office/officeart/2018/2/layout/IconVerticalSolidList"/>
    <dgm:cxn modelId="{6E71C26E-2BFD-4C1F-88C9-230B30659B16}" type="presOf" srcId="{EEAA211D-C915-4648-9963-586AEA42DDEC}" destId="{94BBE4F7-F069-4B2A-BC90-AD8B7CF84E21}" srcOrd="0" destOrd="0" presId="urn:microsoft.com/office/officeart/2018/2/layout/IconVerticalSolidList"/>
    <dgm:cxn modelId="{C9087281-8F2F-FC4D-8AD7-DE6852F89798}" type="presOf" srcId="{8326FDA9-2595-44B1-8E6C-BFC19DCCB30D}" destId="{E7B19761-BD88-4095-92F2-84FE5021B1B3}" srcOrd="0" destOrd="0" presId="urn:microsoft.com/office/officeart/2018/2/layout/IconVerticalSolidList"/>
    <dgm:cxn modelId="{BA9116B0-6461-41B0-B1C5-D40B2DD260F0}" srcId="{EEAA211D-C915-4648-9963-586AEA42DDEC}" destId="{2F2FE72E-80A0-458D-881B-8E6AB8BD7D76}" srcOrd="1" destOrd="0" parTransId="{4276A3E1-2C27-4AFE-A468-C0C0A0A4A54D}" sibTransId="{6F26BE7F-2C07-48A9-94EA-B3EDA79C0F34}"/>
    <dgm:cxn modelId="{D8B584F5-3A15-4540-B211-000E98F589DF}" srcId="{EEAA211D-C915-4648-9963-586AEA42DDEC}" destId="{A15F1A80-8F0B-4FFD-87D0-77E2B179D56F}" srcOrd="0" destOrd="0" parTransId="{7FD8B042-7410-4069-A008-0E1396715622}" sibTransId="{5BA3BE9F-7E18-4B97-AA5C-80460D069BE3}"/>
    <dgm:cxn modelId="{4F5F47E9-8D55-8B49-9E90-BD146D3B0D1F}" type="presParOf" srcId="{94BBE4F7-F069-4B2A-BC90-AD8B7CF84E21}" destId="{26D7172B-9696-4267-B1DD-7839C66CC303}" srcOrd="0" destOrd="0" presId="urn:microsoft.com/office/officeart/2018/2/layout/IconVerticalSolidList"/>
    <dgm:cxn modelId="{E77E58F7-9AD0-2141-8CD2-695B2B80097F}" type="presParOf" srcId="{26D7172B-9696-4267-B1DD-7839C66CC303}" destId="{659FEBF3-6B7C-4C09-808A-6BD9916E494A}" srcOrd="0" destOrd="0" presId="urn:microsoft.com/office/officeart/2018/2/layout/IconVerticalSolidList"/>
    <dgm:cxn modelId="{FEDEAB6D-E579-AE43-8967-1DE588FB43F5}" type="presParOf" srcId="{26D7172B-9696-4267-B1DD-7839C66CC303}" destId="{6A1EA2B0-83E7-4F54-9CFB-9A165F478B3E}" srcOrd="1" destOrd="0" presId="urn:microsoft.com/office/officeart/2018/2/layout/IconVerticalSolidList"/>
    <dgm:cxn modelId="{4F3DB7AB-BF95-9E4A-9D98-4420A52C9842}" type="presParOf" srcId="{26D7172B-9696-4267-B1DD-7839C66CC303}" destId="{7578AD62-2D78-4932-B75F-4A0DD1690529}" srcOrd="2" destOrd="0" presId="urn:microsoft.com/office/officeart/2018/2/layout/IconVerticalSolidList"/>
    <dgm:cxn modelId="{34432C07-1BB3-BE4F-939C-0B0BBCF09E9D}" type="presParOf" srcId="{26D7172B-9696-4267-B1DD-7839C66CC303}" destId="{826FE140-BD68-4DF9-82EE-0F2215C2948B}" srcOrd="3" destOrd="0" presId="urn:microsoft.com/office/officeart/2018/2/layout/IconVerticalSolidList"/>
    <dgm:cxn modelId="{B0760A91-951A-FA48-9E17-257F850569C2}" type="presParOf" srcId="{94BBE4F7-F069-4B2A-BC90-AD8B7CF84E21}" destId="{F5AE17BC-4B5C-CC48-92B9-A53E763A83CD}" srcOrd="1" destOrd="0" presId="urn:microsoft.com/office/officeart/2018/2/layout/IconVerticalSolidList"/>
    <dgm:cxn modelId="{44F90D37-C918-C443-9B5C-E510FEB9AB75}" type="presParOf" srcId="{94BBE4F7-F069-4B2A-BC90-AD8B7CF84E21}" destId="{DF2C0FFB-A86C-4BA8-99A2-EDEB8B080554}" srcOrd="2" destOrd="0" presId="urn:microsoft.com/office/officeart/2018/2/layout/IconVerticalSolidList"/>
    <dgm:cxn modelId="{FF3F0893-A63A-2848-A61E-ECA9F1B63500}" type="presParOf" srcId="{DF2C0FFB-A86C-4BA8-99A2-EDEB8B080554}" destId="{3ECE60B1-665F-4ECD-8D39-E398EB57DF57}" srcOrd="0" destOrd="0" presId="urn:microsoft.com/office/officeart/2018/2/layout/IconVerticalSolidList"/>
    <dgm:cxn modelId="{9C28385C-6E3A-D542-8CD4-A6CC7330CF43}" type="presParOf" srcId="{DF2C0FFB-A86C-4BA8-99A2-EDEB8B080554}" destId="{8E1D71DA-FB81-42BC-BE5C-88B12C6B1939}" srcOrd="1" destOrd="0" presId="urn:microsoft.com/office/officeart/2018/2/layout/IconVerticalSolidList"/>
    <dgm:cxn modelId="{2E9E20EC-0308-C645-ADA4-8A11EF80B020}" type="presParOf" srcId="{DF2C0FFB-A86C-4BA8-99A2-EDEB8B080554}" destId="{923F0161-98C2-4F31-8B00-FA2A0A322F45}" srcOrd="2" destOrd="0" presId="urn:microsoft.com/office/officeart/2018/2/layout/IconVerticalSolidList"/>
    <dgm:cxn modelId="{82E93652-85C0-4241-9571-736CFE516595}" type="presParOf" srcId="{DF2C0FFB-A86C-4BA8-99A2-EDEB8B080554}" destId="{DE7C1B26-A8C0-49A1-8A89-35F87A046B1F}" srcOrd="3" destOrd="0" presId="urn:microsoft.com/office/officeart/2018/2/layout/IconVerticalSolidList"/>
    <dgm:cxn modelId="{54809AD5-A896-AE42-A8D8-914F59902BD7}" type="presParOf" srcId="{94BBE4F7-F069-4B2A-BC90-AD8B7CF84E21}" destId="{3414E169-1024-E24E-A1F1-5CD655B76BDD}" srcOrd="3" destOrd="0" presId="urn:microsoft.com/office/officeart/2018/2/layout/IconVerticalSolidList"/>
    <dgm:cxn modelId="{F609A060-3CDD-C24C-9EE7-045ED2AA5747}" type="presParOf" srcId="{94BBE4F7-F069-4B2A-BC90-AD8B7CF84E21}" destId="{C33262CD-A49D-4FFB-BC8E-C7109E2D75EF}" srcOrd="4" destOrd="0" presId="urn:microsoft.com/office/officeart/2018/2/layout/IconVerticalSolidList"/>
    <dgm:cxn modelId="{7238B787-1376-044C-83FE-DEC66218BDCD}" type="presParOf" srcId="{C33262CD-A49D-4FFB-BC8E-C7109E2D75EF}" destId="{9E6FFBB1-7C57-4442-BA81-BFAC419C223F}" srcOrd="0" destOrd="0" presId="urn:microsoft.com/office/officeart/2018/2/layout/IconVerticalSolidList"/>
    <dgm:cxn modelId="{433C8803-82D0-B947-97A3-0A921E3231EE}" type="presParOf" srcId="{C33262CD-A49D-4FFB-BC8E-C7109E2D75EF}" destId="{29881EDB-456F-45DB-A76E-2CBEB8FD6165}" srcOrd="1" destOrd="0" presId="urn:microsoft.com/office/officeart/2018/2/layout/IconVerticalSolidList"/>
    <dgm:cxn modelId="{D2793D11-EF8E-DC4C-8A65-4A395C985028}" type="presParOf" srcId="{C33262CD-A49D-4FFB-BC8E-C7109E2D75EF}" destId="{C42A184F-1DD9-4EA6-81E0-B39D0CA99BC8}" srcOrd="2" destOrd="0" presId="urn:microsoft.com/office/officeart/2018/2/layout/IconVerticalSolidList"/>
    <dgm:cxn modelId="{B5EAF374-6E4F-5247-8559-C293DE5E5C23}" type="presParOf" srcId="{C33262CD-A49D-4FFB-BC8E-C7109E2D75EF}" destId="{E7B19761-BD88-4095-92F2-84FE5021B1B3}"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E29EE71-0088-4621-BC65-1E6A89092F6E}"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CA325FF5-1036-4C2C-B1D7-3115EFBA5DE4}">
      <dgm:prSet/>
      <dgm:spPr/>
      <dgm:t>
        <a:bodyPr/>
        <a:lstStyle/>
        <a:p>
          <a:r>
            <a:rPr lang="en-US" dirty="0"/>
            <a:t>79 ACGME Accredited Independent Thoracic Surgery Fellowships</a:t>
          </a:r>
        </a:p>
      </dgm:t>
    </dgm:pt>
    <dgm:pt modelId="{6BA91BB4-9E22-4E7D-9D81-2771D6A811F0}" type="parTrans" cxnId="{540BD564-ED9A-490D-96A2-952D99D21493}">
      <dgm:prSet/>
      <dgm:spPr/>
      <dgm:t>
        <a:bodyPr/>
        <a:lstStyle/>
        <a:p>
          <a:endParaRPr lang="en-US"/>
        </a:p>
      </dgm:t>
    </dgm:pt>
    <dgm:pt modelId="{466308F6-4522-4FD4-910E-8485C246BBFF}" type="sibTrans" cxnId="{540BD564-ED9A-490D-96A2-952D99D21493}">
      <dgm:prSet/>
      <dgm:spPr/>
      <dgm:t>
        <a:bodyPr/>
        <a:lstStyle/>
        <a:p>
          <a:endParaRPr lang="en-US"/>
        </a:p>
      </dgm:t>
    </dgm:pt>
    <dgm:pt modelId="{62EA91DB-B9F0-4A75-ACFE-04C1B3188D11}">
      <dgm:prSet/>
      <dgm:spPr/>
      <dgm:t>
        <a:bodyPr/>
        <a:lstStyle/>
        <a:p>
          <a:r>
            <a:rPr lang="en-US" dirty="0"/>
            <a:t>67 programs offered Interviews this year  </a:t>
          </a:r>
        </a:p>
      </dgm:t>
    </dgm:pt>
    <dgm:pt modelId="{1E979EAD-D742-4378-A9F4-6305B080DF49}" type="parTrans" cxnId="{14ADE31B-EA38-4F41-895D-1C2D2E768AAF}">
      <dgm:prSet/>
      <dgm:spPr/>
      <dgm:t>
        <a:bodyPr/>
        <a:lstStyle/>
        <a:p>
          <a:endParaRPr lang="en-US"/>
        </a:p>
      </dgm:t>
    </dgm:pt>
    <dgm:pt modelId="{A2262818-4EBE-49C2-8948-9C6E187820F5}" type="sibTrans" cxnId="{14ADE31B-EA38-4F41-895D-1C2D2E768AAF}">
      <dgm:prSet/>
      <dgm:spPr/>
      <dgm:t>
        <a:bodyPr/>
        <a:lstStyle/>
        <a:p>
          <a:endParaRPr lang="en-US"/>
        </a:p>
      </dgm:t>
    </dgm:pt>
    <dgm:pt modelId="{D0331CDB-C47E-49B3-8D61-3EF631B453A2}" type="pres">
      <dgm:prSet presAssocID="{DE29EE71-0088-4621-BC65-1E6A89092F6E}" presName="root" presStyleCnt="0">
        <dgm:presLayoutVars>
          <dgm:dir/>
          <dgm:resizeHandles val="exact"/>
        </dgm:presLayoutVars>
      </dgm:prSet>
      <dgm:spPr/>
    </dgm:pt>
    <dgm:pt modelId="{F4DE760B-4F12-40A8-A348-8812F8907561}" type="pres">
      <dgm:prSet presAssocID="{CA325FF5-1036-4C2C-B1D7-3115EFBA5DE4}" presName="compNode" presStyleCnt="0"/>
      <dgm:spPr/>
    </dgm:pt>
    <dgm:pt modelId="{3B2DB5C0-C2E4-4297-9368-86A943692492}" type="pres">
      <dgm:prSet presAssocID="{CA325FF5-1036-4C2C-B1D7-3115EFBA5DE4}" presName="bgRect" presStyleLbl="bgShp" presStyleIdx="0" presStyleCnt="2"/>
      <dgm:spPr/>
    </dgm:pt>
    <dgm:pt modelId="{EFC4B046-0465-40A4-9408-FD15296C32CC}" type="pres">
      <dgm:prSet presAssocID="{CA325FF5-1036-4C2C-B1D7-3115EFBA5DE4}" presName="iconRect" presStyleLbl="node1" presStyleIdx="0" presStyleCnt="2"/>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Hospital outline"/>
        </a:ext>
      </dgm:extLst>
    </dgm:pt>
    <dgm:pt modelId="{AD2A6D18-7FF7-48D6-9CA5-06E7F5DB54BC}" type="pres">
      <dgm:prSet presAssocID="{CA325FF5-1036-4C2C-B1D7-3115EFBA5DE4}" presName="spaceRect" presStyleCnt="0"/>
      <dgm:spPr/>
    </dgm:pt>
    <dgm:pt modelId="{95A764AA-B7DD-4508-90F8-CE4FB33AC8DD}" type="pres">
      <dgm:prSet presAssocID="{CA325FF5-1036-4C2C-B1D7-3115EFBA5DE4}" presName="parTx" presStyleLbl="revTx" presStyleIdx="0" presStyleCnt="2">
        <dgm:presLayoutVars>
          <dgm:chMax val="0"/>
          <dgm:chPref val="0"/>
        </dgm:presLayoutVars>
      </dgm:prSet>
      <dgm:spPr/>
    </dgm:pt>
    <dgm:pt modelId="{EFC811F7-ECAC-49D2-990F-2FF9C867E119}" type="pres">
      <dgm:prSet presAssocID="{466308F6-4522-4FD4-910E-8485C246BBFF}" presName="sibTrans" presStyleCnt="0"/>
      <dgm:spPr/>
    </dgm:pt>
    <dgm:pt modelId="{4744964F-2D99-4EA6-B736-3312DFD0AF3E}" type="pres">
      <dgm:prSet presAssocID="{62EA91DB-B9F0-4A75-ACFE-04C1B3188D11}" presName="compNode" presStyleCnt="0"/>
      <dgm:spPr/>
    </dgm:pt>
    <dgm:pt modelId="{79631EB6-E11E-41C6-B179-B1A9E24F145E}" type="pres">
      <dgm:prSet presAssocID="{62EA91DB-B9F0-4A75-ACFE-04C1B3188D11}" presName="bgRect" presStyleLbl="bgShp" presStyleIdx="1" presStyleCnt="2"/>
      <dgm:spPr/>
    </dgm:pt>
    <dgm:pt modelId="{CBE9AB2A-1ED1-475C-9185-FD0203E6B1F5}" type="pres">
      <dgm:prSet presAssocID="{62EA91DB-B9F0-4A75-ACFE-04C1B3188D11}"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mark"/>
        </a:ext>
      </dgm:extLst>
    </dgm:pt>
    <dgm:pt modelId="{1D18C1E8-C565-493F-BD6A-CF36740ED94B}" type="pres">
      <dgm:prSet presAssocID="{62EA91DB-B9F0-4A75-ACFE-04C1B3188D11}" presName="spaceRect" presStyleCnt="0"/>
      <dgm:spPr/>
    </dgm:pt>
    <dgm:pt modelId="{04CBBD1F-37DD-4527-81AF-919395D41045}" type="pres">
      <dgm:prSet presAssocID="{62EA91DB-B9F0-4A75-ACFE-04C1B3188D11}" presName="parTx" presStyleLbl="revTx" presStyleIdx="1" presStyleCnt="2">
        <dgm:presLayoutVars>
          <dgm:chMax val="0"/>
          <dgm:chPref val="0"/>
        </dgm:presLayoutVars>
      </dgm:prSet>
      <dgm:spPr/>
    </dgm:pt>
  </dgm:ptLst>
  <dgm:cxnLst>
    <dgm:cxn modelId="{4A4A880B-0885-42C3-865E-4BF92F148BD4}" type="presOf" srcId="{DE29EE71-0088-4621-BC65-1E6A89092F6E}" destId="{D0331CDB-C47E-49B3-8D61-3EF631B453A2}" srcOrd="0" destOrd="0" presId="urn:microsoft.com/office/officeart/2018/2/layout/IconVerticalSolidList"/>
    <dgm:cxn modelId="{14ADE31B-EA38-4F41-895D-1C2D2E768AAF}" srcId="{DE29EE71-0088-4621-BC65-1E6A89092F6E}" destId="{62EA91DB-B9F0-4A75-ACFE-04C1B3188D11}" srcOrd="1" destOrd="0" parTransId="{1E979EAD-D742-4378-A9F4-6305B080DF49}" sibTransId="{A2262818-4EBE-49C2-8948-9C6E187820F5}"/>
    <dgm:cxn modelId="{540BD564-ED9A-490D-96A2-952D99D21493}" srcId="{DE29EE71-0088-4621-BC65-1E6A89092F6E}" destId="{CA325FF5-1036-4C2C-B1D7-3115EFBA5DE4}" srcOrd="0" destOrd="0" parTransId="{6BA91BB4-9E22-4E7D-9D81-2771D6A811F0}" sibTransId="{466308F6-4522-4FD4-910E-8485C246BBFF}"/>
    <dgm:cxn modelId="{1BFD239E-E5B1-4DE4-BDBE-4EF74E21109F}" type="presOf" srcId="{62EA91DB-B9F0-4A75-ACFE-04C1B3188D11}" destId="{04CBBD1F-37DD-4527-81AF-919395D41045}" srcOrd="0" destOrd="0" presId="urn:microsoft.com/office/officeart/2018/2/layout/IconVerticalSolidList"/>
    <dgm:cxn modelId="{E48D9CF5-5322-4878-9171-C3E766E30920}" type="presOf" srcId="{CA325FF5-1036-4C2C-B1D7-3115EFBA5DE4}" destId="{95A764AA-B7DD-4508-90F8-CE4FB33AC8DD}" srcOrd="0" destOrd="0" presId="urn:microsoft.com/office/officeart/2018/2/layout/IconVerticalSolidList"/>
    <dgm:cxn modelId="{EE1E0FD7-6D4D-4558-B57E-04C4125ACA1E}" type="presParOf" srcId="{D0331CDB-C47E-49B3-8D61-3EF631B453A2}" destId="{F4DE760B-4F12-40A8-A348-8812F8907561}" srcOrd="0" destOrd="0" presId="urn:microsoft.com/office/officeart/2018/2/layout/IconVerticalSolidList"/>
    <dgm:cxn modelId="{2DF7B91A-75B5-4BEB-AF20-35B7D1284217}" type="presParOf" srcId="{F4DE760B-4F12-40A8-A348-8812F8907561}" destId="{3B2DB5C0-C2E4-4297-9368-86A943692492}" srcOrd="0" destOrd="0" presId="urn:microsoft.com/office/officeart/2018/2/layout/IconVerticalSolidList"/>
    <dgm:cxn modelId="{1D33682B-E253-4439-A0CA-926294E77CEF}" type="presParOf" srcId="{F4DE760B-4F12-40A8-A348-8812F8907561}" destId="{EFC4B046-0465-40A4-9408-FD15296C32CC}" srcOrd="1" destOrd="0" presId="urn:microsoft.com/office/officeart/2018/2/layout/IconVerticalSolidList"/>
    <dgm:cxn modelId="{72C64671-5741-48CC-85E6-CAECD629C6CF}" type="presParOf" srcId="{F4DE760B-4F12-40A8-A348-8812F8907561}" destId="{AD2A6D18-7FF7-48D6-9CA5-06E7F5DB54BC}" srcOrd="2" destOrd="0" presId="urn:microsoft.com/office/officeart/2018/2/layout/IconVerticalSolidList"/>
    <dgm:cxn modelId="{5386A017-1789-4B63-9C6F-DF109A9848B5}" type="presParOf" srcId="{F4DE760B-4F12-40A8-A348-8812F8907561}" destId="{95A764AA-B7DD-4508-90F8-CE4FB33AC8DD}" srcOrd="3" destOrd="0" presId="urn:microsoft.com/office/officeart/2018/2/layout/IconVerticalSolidList"/>
    <dgm:cxn modelId="{E0E1D70A-AC32-4253-813F-A03F16583E78}" type="presParOf" srcId="{D0331CDB-C47E-49B3-8D61-3EF631B453A2}" destId="{EFC811F7-ECAC-49D2-990F-2FF9C867E119}" srcOrd="1" destOrd="0" presId="urn:microsoft.com/office/officeart/2018/2/layout/IconVerticalSolidList"/>
    <dgm:cxn modelId="{560F7A3A-C2F9-41D4-9C94-4A9EB903D699}" type="presParOf" srcId="{D0331CDB-C47E-49B3-8D61-3EF631B453A2}" destId="{4744964F-2D99-4EA6-B736-3312DFD0AF3E}" srcOrd="2" destOrd="0" presId="urn:microsoft.com/office/officeart/2018/2/layout/IconVerticalSolidList"/>
    <dgm:cxn modelId="{913DFF2C-AB39-4618-A1A2-AA826A86C30B}" type="presParOf" srcId="{4744964F-2D99-4EA6-B736-3312DFD0AF3E}" destId="{79631EB6-E11E-41C6-B179-B1A9E24F145E}" srcOrd="0" destOrd="0" presId="urn:microsoft.com/office/officeart/2018/2/layout/IconVerticalSolidList"/>
    <dgm:cxn modelId="{C6B25006-9FEA-429F-9259-6253BF11A08B}" type="presParOf" srcId="{4744964F-2D99-4EA6-B736-3312DFD0AF3E}" destId="{CBE9AB2A-1ED1-475C-9185-FD0203E6B1F5}" srcOrd="1" destOrd="0" presId="urn:microsoft.com/office/officeart/2018/2/layout/IconVerticalSolidList"/>
    <dgm:cxn modelId="{ABF8D3A1-DA61-4550-9015-6E9FB331CBBC}" type="presParOf" srcId="{4744964F-2D99-4EA6-B736-3312DFD0AF3E}" destId="{1D18C1E8-C565-493F-BD6A-CF36740ED94B}" srcOrd="2" destOrd="0" presId="urn:microsoft.com/office/officeart/2018/2/layout/IconVerticalSolidList"/>
    <dgm:cxn modelId="{4AA710F2-E8FF-4E78-B514-C21D75D5324C}" type="presParOf" srcId="{4744964F-2D99-4EA6-B736-3312DFD0AF3E}" destId="{04CBBD1F-37DD-4527-81AF-919395D41045}"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24F644A-B558-47BC-BFD2-F5D326E9C0B7}"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4D57BC22-48B1-4FFA-B0B5-3E11025C5AFF}">
      <dgm:prSet/>
      <dgm:spPr/>
      <dgm:t>
        <a:bodyPr/>
        <a:lstStyle/>
        <a:p>
          <a:pPr>
            <a:lnSpc>
              <a:spcPct val="100000"/>
            </a:lnSpc>
          </a:pPr>
          <a:r>
            <a:rPr lang="en-US" dirty="0"/>
            <a:t>ERAS Applications are available for review by programs on December 3, 2025</a:t>
          </a:r>
        </a:p>
        <a:p>
          <a:pPr>
            <a:lnSpc>
              <a:spcPct val="100000"/>
            </a:lnSpc>
          </a:pPr>
          <a:r>
            <a:rPr lang="en-US" dirty="0"/>
            <a:t>Anticipate Rank List will be due at end of April like this year. </a:t>
          </a:r>
        </a:p>
      </dgm:t>
    </dgm:pt>
    <dgm:pt modelId="{9A21B8E5-5CBE-4F06-A26F-11F6BFFC1629}" type="parTrans" cxnId="{B76A7E36-FE8C-494A-BCEA-B7E6CA173969}">
      <dgm:prSet/>
      <dgm:spPr/>
      <dgm:t>
        <a:bodyPr/>
        <a:lstStyle/>
        <a:p>
          <a:endParaRPr lang="en-US"/>
        </a:p>
      </dgm:t>
    </dgm:pt>
    <dgm:pt modelId="{77605EEE-7ADB-483B-AD24-FCE339B62D22}" type="sibTrans" cxnId="{B76A7E36-FE8C-494A-BCEA-B7E6CA173969}">
      <dgm:prSet/>
      <dgm:spPr/>
      <dgm:t>
        <a:bodyPr/>
        <a:lstStyle/>
        <a:p>
          <a:endParaRPr lang="en-US"/>
        </a:p>
      </dgm:t>
    </dgm:pt>
    <dgm:pt modelId="{635D6D13-0F17-4A15-9998-46BB0361FE49}">
      <dgm:prSet/>
      <dgm:spPr/>
      <dgm:t>
        <a:bodyPr/>
        <a:lstStyle/>
        <a:p>
          <a:pPr>
            <a:lnSpc>
              <a:spcPct val="100000"/>
            </a:lnSpc>
          </a:pPr>
          <a:r>
            <a:rPr lang="en-US" dirty="0"/>
            <a:t>29 programs also have Integrated Thoracic Surgery residency programs </a:t>
          </a:r>
        </a:p>
        <a:p>
          <a:pPr>
            <a:lnSpc>
              <a:spcPct val="100000"/>
            </a:lnSpc>
          </a:pPr>
          <a:r>
            <a:rPr lang="en-US" dirty="0"/>
            <a:t>21 programs share a Program Director</a:t>
          </a:r>
        </a:p>
      </dgm:t>
    </dgm:pt>
    <dgm:pt modelId="{C52C0619-12DA-434D-9694-2AEBCB1B4E6C}" type="parTrans" cxnId="{5503D535-9D55-4968-8A8F-D8D2998C2FBC}">
      <dgm:prSet/>
      <dgm:spPr/>
      <dgm:t>
        <a:bodyPr/>
        <a:lstStyle/>
        <a:p>
          <a:endParaRPr lang="en-US"/>
        </a:p>
      </dgm:t>
    </dgm:pt>
    <dgm:pt modelId="{F9350F16-6DAF-4CBD-8C25-E481DB2866F7}" type="sibTrans" cxnId="{5503D535-9D55-4968-8A8F-D8D2998C2FBC}">
      <dgm:prSet/>
      <dgm:spPr/>
      <dgm:t>
        <a:bodyPr/>
        <a:lstStyle/>
        <a:p>
          <a:endParaRPr lang="en-US"/>
        </a:p>
      </dgm:t>
    </dgm:pt>
    <dgm:pt modelId="{F8AE365C-705B-3241-B37D-B85D32E158D7}">
      <dgm:prSet/>
      <dgm:spPr/>
      <dgm:t>
        <a:bodyPr/>
        <a:lstStyle/>
        <a:p>
          <a:pPr>
            <a:lnSpc>
              <a:spcPct val="100000"/>
            </a:lnSpc>
          </a:pPr>
          <a:r>
            <a:rPr lang="en-US" dirty="0"/>
            <a:t> Hanukkah and 2 additional Federal Holidays in December / January </a:t>
          </a:r>
        </a:p>
      </dgm:t>
    </dgm:pt>
    <dgm:pt modelId="{CFE3155E-EA4A-1841-81C1-4CC1EB058361}" type="parTrans" cxnId="{BF81A336-00B9-8F4B-A148-E6D5BAB11F90}">
      <dgm:prSet/>
      <dgm:spPr/>
      <dgm:t>
        <a:bodyPr/>
        <a:lstStyle/>
        <a:p>
          <a:endParaRPr lang="en-US"/>
        </a:p>
      </dgm:t>
    </dgm:pt>
    <dgm:pt modelId="{DF6B017A-03C8-0144-B515-4502CAE13BD3}" type="sibTrans" cxnId="{BF81A336-00B9-8F4B-A148-E6D5BAB11F90}">
      <dgm:prSet/>
      <dgm:spPr/>
      <dgm:t>
        <a:bodyPr/>
        <a:lstStyle/>
        <a:p>
          <a:endParaRPr lang="en-US"/>
        </a:p>
      </dgm:t>
    </dgm:pt>
    <dgm:pt modelId="{73745DA6-E98C-9E4E-A649-39B909860102}">
      <dgm:prSet/>
      <dgm:spPr/>
      <dgm:t>
        <a:bodyPr/>
        <a:lstStyle/>
        <a:p>
          <a:pPr>
            <a:lnSpc>
              <a:spcPct val="100000"/>
            </a:lnSpc>
          </a:pPr>
          <a:r>
            <a:rPr lang="en-US" dirty="0"/>
            <a:t>Rising number of applicants,  ~ 157 applicants per year </a:t>
          </a:r>
        </a:p>
      </dgm:t>
    </dgm:pt>
    <dgm:pt modelId="{71AC71D5-5179-9548-A42C-684C3F5E2A63}" type="parTrans" cxnId="{F3FB98E7-CE45-3D47-93CF-584955AAA83A}">
      <dgm:prSet/>
      <dgm:spPr/>
      <dgm:t>
        <a:bodyPr/>
        <a:lstStyle/>
        <a:p>
          <a:endParaRPr lang="en-US"/>
        </a:p>
      </dgm:t>
    </dgm:pt>
    <dgm:pt modelId="{E5D971BF-6328-0F49-9AC0-E4D05486EBE5}" type="sibTrans" cxnId="{F3FB98E7-CE45-3D47-93CF-584955AAA83A}">
      <dgm:prSet/>
      <dgm:spPr/>
      <dgm:t>
        <a:bodyPr/>
        <a:lstStyle/>
        <a:p>
          <a:endParaRPr lang="en-US"/>
        </a:p>
      </dgm:t>
    </dgm:pt>
    <dgm:pt modelId="{3EC4B7E3-E706-48D4-AB90-FBD141E8149B}" type="pres">
      <dgm:prSet presAssocID="{D24F644A-B558-47BC-BFD2-F5D326E9C0B7}" presName="root" presStyleCnt="0">
        <dgm:presLayoutVars>
          <dgm:dir/>
          <dgm:resizeHandles val="exact"/>
        </dgm:presLayoutVars>
      </dgm:prSet>
      <dgm:spPr/>
    </dgm:pt>
    <dgm:pt modelId="{F65F1453-70E1-42E7-8DED-DD5728A84DC3}" type="pres">
      <dgm:prSet presAssocID="{4D57BC22-48B1-4FFA-B0B5-3E11025C5AFF}" presName="compNode" presStyleCnt="0"/>
      <dgm:spPr/>
    </dgm:pt>
    <dgm:pt modelId="{642C6998-99F9-4D59-977C-20D263BBCB86}" type="pres">
      <dgm:prSet presAssocID="{4D57BC22-48B1-4FFA-B0B5-3E11025C5AFF}" presName="bgRect" presStyleLbl="bgShp" presStyleIdx="0" presStyleCnt="4"/>
      <dgm:spPr/>
    </dgm:pt>
    <dgm:pt modelId="{7D7E1757-344A-45DD-B6D2-712A5E76E806}" type="pres">
      <dgm:prSet presAssocID="{4D57BC22-48B1-4FFA-B0B5-3E11025C5AFF}" presName="iconRect" presStyleLbl="node1" presStyleIdx="0" presStyleCnt="4"/>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Monthly calendar with solid fill"/>
        </a:ext>
      </dgm:extLst>
    </dgm:pt>
    <dgm:pt modelId="{553CF74C-25AC-4E0B-826D-533B2FFC6283}" type="pres">
      <dgm:prSet presAssocID="{4D57BC22-48B1-4FFA-B0B5-3E11025C5AFF}" presName="spaceRect" presStyleCnt="0"/>
      <dgm:spPr/>
    </dgm:pt>
    <dgm:pt modelId="{105379F9-6B8D-459D-9336-A3E6E252F65E}" type="pres">
      <dgm:prSet presAssocID="{4D57BC22-48B1-4FFA-B0B5-3E11025C5AFF}" presName="parTx" presStyleLbl="revTx" presStyleIdx="0" presStyleCnt="4">
        <dgm:presLayoutVars>
          <dgm:chMax val="0"/>
          <dgm:chPref val="0"/>
        </dgm:presLayoutVars>
      </dgm:prSet>
      <dgm:spPr/>
    </dgm:pt>
    <dgm:pt modelId="{BE8E24B1-CB46-4802-91FD-035A5DB23DA3}" type="pres">
      <dgm:prSet presAssocID="{77605EEE-7ADB-483B-AD24-FCE339B62D22}" presName="sibTrans" presStyleCnt="0"/>
      <dgm:spPr/>
    </dgm:pt>
    <dgm:pt modelId="{D8779B69-1651-374D-BDE8-A65943EF7312}" type="pres">
      <dgm:prSet presAssocID="{73745DA6-E98C-9E4E-A649-39B909860102}" presName="compNode" presStyleCnt="0"/>
      <dgm:spPr/>
    </dgm:pt>
    <dgm:pt modelId="{C12D0943-B74A-784F-B2A3-FCF4CF1D3B21}" type="pres">
      <dgm:prSet presAssocID="{73745DA6-E98C-9E4E-A649-39B909860102}" presName="bgRect" presStyleLbl="bgShp" presStyleIdx="1" presStyleCnt="4"/>
      <dgm:spPr/>
    </dgm:pt>
    <dgm:pt modelId="{06063C1D-1A7A-3846-810C-EF7A881E3EEF}" type="pres">
      <dgm:prSet presAssocID="{73745DA6-E98C-9E4E-A649-39B909860102}" presName="iconRect" presStyleLbl="node1" presStyleIdx="1" presStyleCnt="4"/>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Group of people with solid fill"/>
        </a:ext>
      </dgm:extLst>
    </dgm:pt>
    <dgm:pt modelId="{267D35DF-CA34-CA43-96A3-025B3476EDC9}" type="pres">
      <dgm:prSet presAssocID="{73745DA6-E98C-9E4E-A649-39B909860102}" presName="spaceRect" presStyleCnt="0"/>
      <dgm:spPr/>
    </dgm:pt>
    <dgm:pt modelId="{662E5145-099F-1045-A643-360C646C47F3}" type="pres">
      <dgm:prSet presAssocID="{73745DA6-E98C-9E4E-A649-39B909860102}" presName="parTx" presStyleLbl="revTx" presStyleIdx="1" presStyleCnt="4">
        <dgm:presLayoutVars>
          <dgm:chMax val="0"/>
          <dgm:chPref val="0"/>
        </dgm:presLayoutVars>
      </dgm:prSet>
      <dgm:spPr/>
    </dgm:pt>
    <dgm:pt modelId="{C0552F34-0F7D-084A-B9F2-8DAC971272BD}" type="pres">
      <dgm:prSet presAssocID="{E5D971BF-6328-0F49-9AC0-E4D05486EBE5}" presName="sibTrans" presStyleCnt="0"/>
      <dgm:spPr/>
    </dgm:pt>
    <dgm:pt modelId="{F6DA9518-8059-49F3-B652-A7EBCEC913D1}" type="pres">
      <dgm:prSet presAssocID="{635D6D13-0F17-4A15-9998-46BB0361FE49}" presName="compNode" presStyleCnt="0"/>
      <dgm:spPr/>
    </dgm:pt>
    <dgm:pt modelId="{9B2C09A5-D964-4F4F-BE38-13B55176A668}" type="pres">
      <dgm:prSet presAssocID="{635D6D13-0F17-4A15-9998-46BB0361FE49}" presName="bgRect" presStyleLbl="bgShp" presStyleIdx="2" presStyleCnt="4"/>
      <dgm:spPr/>
    </dgm:pt>
    <dgm:pt modelId="{1E50AFBD-175C-4261-8916-01716B8AADF4}" type="pres">
      <dgm:prSet presAssocID="{635D6D13-0F17-4A15-9998-46BB0361FE49}" presName="iconRect" presStyleLbl="node1" presStyleIdx="2" presStyleCnt="4"/>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Director's Chair with solid fill"/>
        </a:ext>
      </dgm:extLst>
    </dgm:pt>
    <dgm:pt modelId="{E3470769-11A1-495B-8EBB-BB2C4FD21C44}" type="pres">
      <dgm:prSet presAssocID="{635D6D13-0F17-4A15-9998-46BB0361FE49}" presName="spaceRect" presStyleCnt="0"/>
      <dgm:spPr/>
    </dgm:pt>
    <dgm:pt modelId="{07FAB526-1EB8-45BF-BE88-EC429523BF99}" type="pres">
      <dgm:prSet presAssocID="{635D6D13-0F17-4A15-9998-46BB0361FE49}" presName="parTx" presStyleLbl="revTx" presStyleIdx="2" presStyleCnt="4">
        <dgm:presLayoutVars>
          <dgm:chMax val="0"/>
          <dgm:chPref val="0"/>
        </dgm:presLayoutVars>
      </dgm:prSet>
      <dgm:spPr/>
    </dgm:pt>
    <dgm:pt modelId="{EA435EB8-7D5C-AF40-A364-308C42C5FE14}" type="pres">
      <dgm:prSet presAssocID="{F9350F16-6DAF-4CBD-8C25-E481DB2866F7}" presName="sibTrans" presStyleCnt="0"/>
      <dgm:spPr/>
    </dgm:pt>
    <dgm:pt modelId="{0AA491D8-7256-4846-8BA3-54ECF0A31D30}" type="pres">
      <dgm:prSet presAssocID="{F8AE365C-705B-3241-B37D-B85D32E158D7}" presName="compNode" presStyleCnt="0"/>
      <dgm:spPr/>
    </dgm:pt>
    <dgm:pt modelId="{D8EC180E-C63F-4F4D-A56F-6FE6BF5E1BDC}" type="pres">
      <dgm:prSet presAssocID="{F8AE365C-705B-3241-B37D-B85D32E158D7}" presName="bgRect" presStyleLbl="bgShp" presStyleIdx="3" presStyleCnt="4"/>
      <dgm:spPr/>
    </dgm:pt>
    <dgm:pt modelId="{509C3EB1-5C66-D342-8476-2504D36A1D5E}" type="pres">
      <dgm:prSet presAssocID="{F8AE365C-705B-3241-B37D-B85D32E158D7}" presName="iconRect" presStyleLbl="node1" presStyleIdx="3" presStyleCnt="4"/>
      <dgm:spPr>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Fireworks with solid fill"/>
        </a:ext>
      </dgm:extLst>
    </dgm:pt>
    <dgm:pt modelId="{0F603DAE-0FE5-DD47-9476-09DCAAB8680F}" type="pres">
      <dgm:prSet presAssocID="{F8AE365C-705B-3241-B37D-B85D32E158D7}" presName="spaceRect" presStyleCnt="0"/>
      <dgm:spPr/>
    </dgm:pt>
    <dgm:pt modelId="{A3604894-3923-EB46-A522-02C2F94F725A}" type="pres">
      <dgm:prSet presAssocID="{F8AE365C-705B-3241-B37D-B85D32E158D7}" presName="parTx" presStyleLbl="revTx" presStyleIdx="3" presStyleCnt="4">
        <dgm:presLayoutVars>
          <dgm:chMax val="0"/>
          <dgm:chPref val="0"/>
        </dgm:presLayoutVars>
      </dgm:prSet>
      <dgm:spPr/>
    </dgm:pt>
  </dgm:ptLst>
  <dgm:cxnLst>
    <dgm:cxn modelId="{8529C426-75E6-4CBA-B734-4FE6407D8F8F}" type="presOf" srcId="{D24F644A-B558-47BC-BFD2-F5D326E9C0B7}" destId="{3EC4B7E3-E706-48D4-AB90-FBD141E8149B}" srcOrd="0" destOrd="0" presId="urn:microsoft.com/office/officeart/2018/2/layout/IconVerticalSolidList"/>
    <dgm:cxn modelId="{5503D535-9D55-4968-8A8F-D8D2998C2FBC}" srcId="{D24F644A-B558-47BC-BFD2-F5D326E9C0B7}" destId="{635D6D13-0F17-4A15-9998-46BB0361FE49}" srcOrd="2" destOrd="0" parTransId="{C52C0619-12DA-434D-9694-2AEBCB1B4E6C}" sibTransId="{F9350F16-6DAF-4CBD-8C25-E481DB2866F7}"/>
    <dgm:cxn modelId="{B76A7E36-FE8C-494A-BCEA-B7E6CA173969}" srcId="{D24F644A-B558-47BC-BFD2-F5D326E9C0B7}" destId="{4D57BC22-48B1-4FFA-B0B5-3E11025C5AFF}" srcOrd="0" destOrd="0" parTransId="{9A21B8E5-5CBE-4F06-A26F-11F6BFFC1629}" sibTransId="{77605EEE-7ADB-483B-AD24-FCE339B62D22}"/>
    <dgm:cxn modelId="{BF81A336-00B9-8F4B-A148-E6D5BAB11F90}" srcId="{D24F644A-B558-47BC-BFD2-F5D326E9C0B7}" destId="{F8AE365C-705B-3241-B37D-B85D32E158D7}" srcOrd="3" destOrd="0" parTransId="{CFE3155E-EA4A-1841-81C1-4CC1EB058361}" sibTransId="{DF6B017A-03C8-0144-B515-4502CAE13BD3}"/>
    <dgm:cxn modelId="{A3766E54-F78E-8E44-ACDB-1C3594925739}" type="presOf" srcId="{F8AE365C-705B-3241-B37D-B85D32E158D7}" destId="{A3604894-3923-EB46-A522-02C2F94F725A}" srcOrd="0" destOrd="0" presId="urn:microsoft.com/office/officeart/2018/2/layout/IconVerticalSolidList"/>
    <dgm:cxn modelId="{C407545D-2A90-440B-847E-3619836E753F}" type="presOf" srcId="{635D6D13-0F17-4A15-9998-46BB0361FE49}" destId="{07FAB526-1EB8-45BF-BE88-EC429523BF99}" srcOrd="0" destOrd="0" presId="urn:microsoft.com/office/officeart/2018/2/layout/IconVerticalSolidList"/>
    <dgm:cxn modelId="{9893AE70-17A5-4391-AE56-0B4BDA1B6EAA}" type="presOf" srcId="{4D57BC22-48B1-4FFA-B0B5-3E11025C5AFF}" destId="{105379F9-6B8D-459D-9336-A3E6E252F65E}" srcOrd="0" destOrd="0" presId="urn:microsoft.com/office/officeart/2018/2/layout/IconVerticalSolidList"/>
    <dgm:cxn modelId="{B3409EB7-B39B-8845-BADE-E85D44404CA3}" type="presOf" srcId="{73745DA6-E98C-9E4E-A649-39B909860102}" destId="{662E5145-099F-1045-A643-360C646C47F3}" srcOrd="0" destOrd="0" presId="urn:microsoft.com/office/officeart/2018/2/layout/IconVerticalSolidList"/>
    <dgm:cxn modelId="{F3FB98E7-CE45-3D47-93CF-584955AAA83A}" srcId="{D24F644A-B558-47BC-BFD2-F5D326E9C0B7}" destId="{73745DA6-E98C-9E4E-A649-39B909860102}" srcOrd="1" destOrd="0" parTransId="{71AC71D5-5179-9548-A42C-684C3F5E2A63}" sibTransId="{E5D971BF-6328-0F49-9AC0-E4D05486EBE5}"/>
    <dgm:cxn modelId="{9C9D9334-EECF-45AE-ABF0-4D1AB8F8F076}" type="presParOf" srcId="{3EC4B7E3-E706-48D4-AB90-FBD141E8149B}" destId="{F65F1453-70E1-42E7-8DED-DD5728A84DC3}" srcOrd="0" destOrd="0" presId="urn:microsoft.com/office/officeart/2018/2/layout/IconVerticalSolidList"/>
    <dgm:cxn modelId="{5FFAE716-67A9-4980-8189-4481FF076310}" type="presParOf" srcId="{F65F1453-70E1-42E7-8DED-DD5728A84DC3}" destId="{642C6998-99F9-4D59-977C-20D263BBCB86}" srcOrd="0" destOrd="0" presId="urn:microsoft.com/office/officeart/2018/2/layout/IconVerticalSolidList"/>
    <dgm:cxn modelId="{418BAFBF-6433-46D8-98D9-3FE10D27E1B0}" type="presParOf" srcId="{F65F1453-70E1-42E7-8DED-DD5728A84DC3}" destId="{7D7E1757-344A-45DD-B6D2-712A5E76E806}" srcOrd="1" destOrd="0" presId="urn:microsoft.com/office/officeart/2018/2/layout/IconVerticalSolidList"/>
    <dgm:cxn modelId="{3C38C819-07FE-4B8B-93B9-C55CEBEC3739}" type="presParOf" srcId="{F65F1453-70E1-42E7-8DED-DD5728A84DC3}" destId="{553CF74C-25AC-4E0B-826D-533B2FFC6283}" srcOrd="2" destOrd="0" presId="urn:microsoft.com/office/officeart/2018/2/layout/IconVerticalSolidList"/>
    <dgm:cxn modelId="{13BF38B9-ECF5-401A-B02D-0532301B302A}" type="presParOf" srcId="{F65F1453-70E1-42E7-8DED-DD5728A84DC3}" destId="{105379F9-6B8D-459D-9336-A3E6E252F65E}" srcOrd="3" destOrd="0" presId="urn:microsoft.com/office/officeart/2018/2/layout/IconVerticalSolidList"/>
    <dgm:cxn modelId="{0B9FBF0D-1D3D-4D27-8774-5F1C63DCA614}" type="presParOf" srcId="{3EC4B7E3-E706-48D4-AB90-FBD141E8149B}" destId="{BE8E24B1-CB46-4802-91FD-035A5DB23DA3}" srcOrd="1" destOrd="0" presId="urn:microsoft.com/office/officeart/2018/2/layout/IconVerticalSolidList"/>
    <dgm:cxn modelId="{5FB48B2E-38C8-E247-BFDC-ECF9E6B65B7A}" type="presParOf" srcId="{3EC4B7E3-E706-48D4-AB90-FBD141E8149B}" destId="{D8779B69-1651-374D-BDE8-A65943EF7312}" srcOrd="2" destOrd="0" presId="urn:microsoft.com/office/officeart/2018/2/layout/IconVerticalSolidList"/>
    <dgm:cxn modelId="{46DA2F1F-A1A5-CA45-9638-CBC8588B0D7E}" type="presParOf" srcId="{D8779B69-1651-374D-BDE8-A65943EF7312}" destId="{C12D0943-B74A-784F-B2A3-FCF4CF1D3B21}" srcOrd="0" destOrd="0" presId="urn:microsoft.com/office/officeart/2018/2/layout/IconVerticalSolidList"/>
    <dgm:cxn modelId="{8CD74F47-C395-0D4B-BA8E-CC0FF8A3A663}" type="presParOf" srcId="{D8779B69-1651-374D-BDE8-A65943EF7312}" destId="{06063C1D-1A7A-3846-810C-EF7A881E3EEF}" srcOrd="1" destOrd="0" presId="urn:microsoft.com/office/officeart/2018/2/layout/IconVerticalSolidList"/>
    <dgm:cxn modelId="{F59EC353-E907-164E-AA96-DFDD0FFF605B}" type="presParOf" srcId="{D8779B69-1651-374D-BDE8-A65943EF7312}" destId="{267D35DF-CA34-CA43-96A3-025B3476EDC9}" srcOrd="2" destOrd="0" presId="urn:microsoft.com/office/officeart/2018/2/layout/IconVerticalSolidList"/>
    <dgm:cxn modelId="{976813E5-B8F7-5448-B83F-C6AF0168C47F}" type="presParOf" srcId="{D8779B69-1651-374D-BDE8-A65943EF7312}" destId="{662E5145-099F-1045-A643-360C646C47F3}" srcOrd="3" destOrd="0" presId="urn:microsoft.com/office/officeart/2018/2/layout/IconVerticalSolidList"/>
    <dgm:cxn modelId="{B7CBCD71-2862-7D4F-95C1-54A710C6A368}" type="presParOf" srcId="{3EC4B7E3-E706-48D4-AB90-FBD141E8149B}" destId="{C0552F34-0F7D-084A-B9F2-8DAC971272BD}" srcOrd="3" destOrd="0" presId="urn:microsoft.com/office/officeart/2018/2/layout/IconVerticalSolidList"/>
    <dgm:cxn modelId="{81EB58EF-14C5-45EA-BEF4-E7F179D65637}" type="presParOf" srcId="{3EC4B7E3-E706-48D4-AB90-FBD141E8149B}" destId="{F6DA9518-8059-49F3-B652-A7EBCEC913D1}" srcOrd="4" destOrd="0" presId="urn:microsoft.com/office/officeart/2018/2/layout/IconVerticalSolidList"/>
    <dgm:cxn modelId="{51E0EC88-3D00-4DC1-AF17-C69AA95F4F25}" type="presParOf" srcId="{F6DA9518-8059-49F3-B652-A7EBCEC913D1}" destId="{9B2C09A5-D964-4F4F-BE38-13B55176A668}" srcOrd="0" destOrd="0" presId="urn:microsoft.com/office/officeart/2018/2/layout/IconVerticalSolidList"/>
    <dgm:cxn modelId="{410D60E9-2E5D-45AB-860B-52691A08BADB}" type="presParOf" srcId="{F6DA9518-8059-49F3-B652-A7EBCEC913D1}" destId="{1E50AFBD-175C-4261-8916-01716B8AADF4}" srcOrd="1" destOrd="0" presId="urn:microsoft.com/office/officeart/2018/2/layout/IconVerticalSolidList"/>
    <dgm:cxn modelId="{9BA1A9F5-8C4F-49E7-99C3-A5D3FAE2A0C7}" type="presParOf" srcId="{F6DA9518-8059-49F3-B652-A7EBCEC913D1}" destId="{E3470769-11A1-495B-8EBB-BB2C4FD21C44}" srcOrd="2" destOrd="0" presId="urn:microsoft.com/office/officeart/2018/2/layout/IconVerticalSolidList"/>
    <dgm:cxn modelId="{EF049B13-5D05-4F6A-842A-BFBBD32B3661}" type="presParOf" srcId="{F6DA9518-8059-49F3-B652-A7EBCEC913D1}" destId="{07FAB526-1EB8-45BF-BE88-EC429523BF99}" srcOrd="3" destOrd="0" presId="urn:microsoft.com/office/officeart/2018/2/layout/IconVerticalSolidList"/>
    <dgm:cxn modelId="{9677079F-9FC8-6D44-8355-5ADCF8E2889D}" type="presParOf" srcId="{3EC4B7E3-E706-48D4-AB90-FBD141E8149B}" destId="{EA435EB8-7D5C-AF40-A364-308C42C5FE14}" srcOrd="5" destOrd="0" presId="urn:microsoft.com/office/officeart/2018/2/layout/IconVerticalSolidList"/>
    <dgm:cxn modelId="{457C45D9-AFFC-6E47-BCC9-DE390644F516}" type="presParOf" srcId="{3EC4B7E3-E706-48D4-AB90-FBD141E8149B}" destId="{0AA491D8-7256-4846-8BA3-54ECF0A31D30}" srcOrd="6" destOrd="0" presId="urn:microsoft.com/office/officeart/2018/2/layout/IconVerticalSolidList"/>
    <dgm:cxn modelId="{314010D6-3098-0341-80E9-3695D17BDA94}" type="presParOf" srcId="{0AA491D8-7256-4846-8BA3-54ECF0A31D30}" destId="{D8EC180E-C63F-4F4D-A56F-6FE6BF5E1BDC}" srcOrd="0" destOrd="0" presId="urn:microsoft.com/office/officeart/2018/2/layout/IconVerticalSolidList"/>
    <dgm:cxn modelId="{46239878-F262-894C-8486-F88711900BCF}" type="presParOf" srcId="{0AA491D8-7256-4846-8BA3-54ECF0A31D30}" destId="{509C3EB1-5C66-D342-8476-2504D36A1D5E}" srcOrd="1" destOrd="0" presId="urn:microsoft.com/office/officeart/2018/2/layout/IconVerticalSolidList"/>
    <dgm:cxn modelId="{4474185C-4CF6-AB4B-8D58-62DD8FCDC879}" type="presParOf" srcId="{0AA491D8-7256-4846-8BA3-54ECF0A31D30}" destId="{0F603DAE-0FE5-DD47-9476-09DCAAB8680F}" srcOrd="2" destOrd="0" presId="urn:microsoft.com/office/officeart/2018/2/layout/IconVerticalSolidList"/>
    <dgm:cxn modelId="{3E444391-7917-4441-A55B-0B29B8E0D437}" type="presParOf" srcId="{0AA491D8-7256-4846-8BA3-54ECF0A31D30}" destId="{A3604894-3923-EB46-A522-02C2F94F725A}"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89B19C4-01FA-1945-BE93-552431D20587}" type="doc">
      <dgm:prSet loTypeId="urn:microsoft.com/office/officeart/2005/8/layout/chevron2" loCatId="" qsTypeId="urn:microsoft.com/office/officeart/2005/8/quickstyle/simple4" qsCatId="simple" csTypeId="urn:microsoft.com/office/officeart/2005/8/colors/accent2_2" csCatId="accent2" phldr="1"/>
      <dgm:spPr/>
      <dgm:t>
        <a:bodyPr/>
        <a:lstStyle/>
        <a:p>
          <a:endParaRPr lang="en-US"/>
        </a:p>
      </dgm:t>
    </dgm:pt>
    <dgm:pt modelId="{682D373F-F34F-544F-AD0A-5AFB3F221C71}">
      <dgm:prSet phldrT="[Text]" custT="1"/>
      <dgm:spPr/>
      <dgm:t>
        <a:bodyPr/>
        <a:lstStyle/>
        <a:p>
          <a:pPr>
            <a:lnSpc>
              <a:spcPct val="100000"/>
            </a:lnSpc>
          </a:pPr>
          <a:endParaRPr lang="en-US" sz="1800" b="1" dirty="0"/>
        </a:p>
        <a:p>
          <a:pPr>
            <a:lnSpc>
              <a:spcPct val="100000"/>
            </a:lnSpc>
          </a:pPr>
          <a:r>
            <a:rPr lang="en-US" sz="2000" b="1" dirty="0"/>
            <a:t>Tuesday, January 20, 2026</a:t>
          </a:r>
        </a:p>
      </dgm:t>
    </dgm:pt>
    <dgm:pt modelId="{CDE46174-71C0-8649-82DC-D82590860E1B}" type="parTrans" cxnId="{55437C71-2572-EC47-95FA-43A45E834C77}">
      <dgm:prSet/>
      <dgm:spPr/>
      <dgm:t>
        <a:bodyPr/>
        <a:lstStyle/>
        <a:p>
          <a:endParaRPr lang="en-US"/>
        </a:p>
      </dgm:t>
    </dgm:pt>
    <dgm:pt modelId="{45E7134D-7E91-FD4A-9E10-84A7ECA78467}" type="sibTrans" cxnId="{55437C71-2572-EC47-95FA-43A45E834C77}">
      <dgm:prSet/>
      <dgm:spPr/>
      <dgm:t>
        <a:bodyPr/>
        <a:lstStyle/>
        <a:p>
          <a:endParaRPr lang="en-US"/>
        </a:p>
      </dgm:t>
    </dgm:pt>
    <dgm:pt modelId="{17DF2755-6E10-1B47-87AE-5EF162012E5A}">
      <dgm:prSet phldrT="[Text]"/>
      <dgm:spPr/>
      <dgm:t>
        <a:bodyPr/>
        <a:lstStyle/>
        <a:p>
          <a:r>
            <a:rPr lang="en-US" dirty="0"/>
            <a:t>All programs extend interview offers</a:t>
          </a:r>
        </a:p>
      </dgm:t>
    </dgm:pt>
    <dgm:pt modelId="{C86D91AE-3DA6-DE43-BA73-86DDD897FF98}" type="parTrans" cxnId="{88AF130F-F6FF-9C44-BB34-D9FD96FA12F1}">
      <dgm:prSet/>
      <dgm:spPr/>
      <dgm:t>
        <a:bodyPr/>
        <a:lstStyle/>
        <a:p>
          <a:endParaRPr lang="en-US"/>
        </a:p>
      </dgm:t>
    </dgm:pt>
    <dgm:pt modelId="{9ED142DF-53D4-4244-9462-085D72F26607}" type="sibTrans" cxnId="{88AF130F-F6FF-9C44-BB34-D9FD96FA12F1}">
      <dgm:prSet/>
      <dgm:spPr/>
      <dgm:t>
        <a:bodyPr/>
        <a:lstStyle/>
        <a:p>
          <a:endParaRPr lang="en-US"/>
        </a:p>
      </dgm:t>
    </dgm:pt>
    <dgm:pt modelId="{538CAEC7-1CA5-C443-B6BD-080700218495}">
      <dgm:prSet phldrT="[Text]" custT="1"/>
      <dgm:spPr/>
      <dgm:t>
        <a:bodyPr/>
        <a:lstStyle/>
        <a:p>
          <a:r>
            <a:rPr lang="en-US" sz="2000" b="1" dirty="0"/>
            <a:t>48 Hours</a:t>
          </a:r>
        </a:p>
      </dgm:t>
    </dgm:pt>
    <dgm:pt modelId="{7FC86236-ED13-4145-8DE4-2996DDFD4D65}" type="parTrans" cxnId="{7D0672CF-ED04-8E49-842E-060AA1F03346}">
      <dgm:prSet/>
      <dgm:spPr/>
      <dgm:t>
        <a:bodyPr/>
        <a:lstStyle/>
        <a:p>
          <a:endParaRPr lang="en-US"/>
        </a:p>
      </dgm:t>
    </dgm:pt>
    <dgm:pt modelId="{32697449-C67A-204A-8D54-5915008CD5EC}" type="sibTrans" cxnId="{7D0672CF-ED04-8E49-842E-060AA1F03346}">
      <dgm:prSet/>
      <dgm:spPr/>
      <dgm:t>
        <a:bodyPr/>
        <a:lstStyle/>
        <a:p>
          <a:endParaRPr lang="en-US"/>
        </a:p>
      </dgm:t>
    </dgm:pt>
    <dgm:pt modelId="{A2048B14-81AF-F240-814A-6898386B68A0}">
      <dgm:prSet phldrT="[Text]"/>
      <dgm:spPr/>
      <dgm:t>
        <a:bodyPr/>
        <a:lstStyle/>
        <a:p>
          <a:r>
            <a:rPr lang="en-US" dirty="0"/>
            <a:t>Applicants have up to 48 hours to respond to the invitation before the program can release the invitation to another applicant</a:t>
          </a:r>
        </a:p>
      </dgm:t>
    </dgm:pt>
    <dgm:pt modelId="{E1CFF93A-1668-3B49-A4B0-4EE5DC88EAFC}" type="parTrans" cxnId="{2E4B2054-6E79-9446-9DEA-B795AAEE0048}">
      <dgm:prSet/>
      <dgm:spPr/>
      <dgm:t>
        <a:bodyPr/>
        <a:lstStyle/>
        <a:p>
          <a:endParaRPr lang="en-US"/>
        </a:p>
      </dgm:t>
    </dgm:pt>
    <dgm:pt modelId="{27489913-4804-454C-A351-17E229B2972C}" type="sibTrans" cxnId="{2E4B2054-6E79-9446-9DEA-B795AAEE0048}">
      <dgm:prSet/>
      <dgm:spPr/>
      <dgm:t>
        <a:bodyPr/>
        <a:lstStyle/>
        <a:p>
          <a:endParaRPr lang="en-US"/>
        </a:p>
      </dgm:t>
    </dgm:pt>
    <dgm:pt modelId="{729B8678-9C8D-174F-8AA5-5FEECA837351}">
      <dgm:prSet phldrT="[Text]" custT="1"/>
      <dgm:spPr/>
      <dgm:t>
        <a:bodyPr/>
        <a:lstStyle/>
        <a:p>
          <a:pPr algn="ctr">
            <a:lnSpc>
              <a:spcPct val="100000"/>
            </a:lnSpc>
          </a:pPr>
          <a:endParaRPr lang="en-US" sz="2000" b="1" dirty="0"/>
        </a:p>
        <a:p>
          <a:pPr algn="ctr">
            <a:lnSpc>
              <a:spcPct val="100000"/>
            </a:lnSpc>
          </a:pPr>
          <a:r>
            <a:rPr lang="en-US" sz="2000" b="1" dirty="0"/>
            <a:t>Thursday, January 22, 2026</a:t>
          </a:r>
        </a:p>
      </dgm:t>
    </dgm:pt>
    <dgm:pt modelId="{126A6E40-27D4-B44F-9AA2-362271762AD2}" type="parTrans" cxnId="{A5223813-4A2A-0D4E-B38D-1BDEFFE97E22}">
      <dgm:prSet/>
      <dgm:spPr/>
      <dgm:t>
        <a:bodyPr/>
        <a:lstStyle/>
        <a:p>
          <a:endParaRPr lang="en-US"/>
        </a:p>
      </dgm:t>
    </dgm:pt>
    <dgm:pt modelId="{BE2B2049-A8DF-5545-8FA4-D51450BDA970}" type="sibTrans" cxnId="{A5223813-4A2A-0D4E-B38D-1BDEFFE97E22}">
      <dgm:prSet/>
      <dgm:spPr/>
      <dgm:t>
        <a:bodyPr/>
        <a:lstStyle/>
        <a:p>
          <a:endParaRPr lang="en-US"/>
        </a:p>
      </dgm:t>
    </dgm:pt>
    <dgm:pt modelId="{56FDC888-7CA2-0743-88DC-F57993C520BD}">
      <dgm:prSet phldrT="[Text]"/>
      <dgm:spPr/>
      <dgm:t>
        <a:bodyPr/>
        <a:lstStyle/>
        <a:p>
          <a:r>
            <a:rPr lang="en-US" dirty="0"/>
            <a:t>If programs have not heard from an applicant by the close of business on this date programs can send additional invitations to fill unfilled spots at their discretion</a:t>
          </a:r>
        </a:p>
      </dgm:t>
    </dgm:pt>
    <dgm:pt modelId="{F55A5EB4-9D4F-F14F-9991-E19342F7DC5C}" type="parTrans" cxnId="{1CCFCA31-1F6F-C74D-A3EC-65DD0A83483E}">
      <dgm:prSet/>
      <dgm:spPr/>
      <dgm:t>
        <a:bodyPr/>
        <a:lstStyle/>
        <a:p>
          <a:endParaRPr lang="en-US"/>
        </a:p>
      </dgm:t>
    </dgm:pt>
    <dgm:pt modelId="{38B89821-C9C1-3A41-867B-D4A06B4FEAA4}" type="sibTrans" cxnId="{1CCFCA31-1F6F-C74D-A3EC-65DD0A83483E}">
      <dgm:prSet/>
      <dgm:spPr/>
      <dgm:t>
        <a:bodyPr/>
        <a:lstStyle/>
        <a:p>
          <a:endParaRPr lang="en-US"/>
        </a:p>
      </dgm:t>
    </dgm:pt>
    <dgm:pt modelId="{39B26C73-888E-0D43-996F-39A0AC63ACF2}" type="pres">
      <dgm:prSet presAssocID="{F89B19C4-01FA-1945-BE93-552431D20587}" presName="linearFlow" presStyleCnt="0">
        <dgm:presLayoutVars>
          <dgm:dir/>
          <dgm:animLvl val="lvl"/>
          <dgm:resizeHandles val="exact"/>
        </dgm:presLayoutVars>
      </dgm:prSet>
      <dgm:spPr/>
    </dgm:pt>
    <dgm:pt modelId="{B0BCAAF8-BFA2-7243-A7D1-BC00D276AD61}" type="pres">
      <dgm:prSet presAssocID="{682D373F-F34F-544F-AD0A-5AFB3F221C71}" presName="composite" presStyleCnt="0"/>
      <dgm:spPr/>
    </dgm:pt>
    <dgm:pt modelId="{30F25C22-A4B9-A349-862A-ECAD22D6AE53}" type="pres">
      <dgm:prSet presAssocID="{682D373F-F34F-544F-AD0A-5AFB3F221C71}" presName="parentText" presStyleLbl="alignNode1" presStyleIdx="0" presStyleCnt="3">
        <dgm:presLayoutVars>
          <dgm:chMax val="1"/>
          <dgm:bulletEnabled val="1"/>
        </dgm:presLayoutVars>
      </dgm:prSet>
      <dgm:spPr/>
    </dgm:pt>
    <dgm:pt modelId="{76CD285F-767F-FF45-AABC-E99C73482B53}" type="pres">
      <dgm:prSet presAssocID="{682D373F-F34F-544F-AD0A-5AFB3F221C71}" presName="descendantText" presStyleLbl="alignAcc1" presStyleIdx="0" presStyleCnt="3">
        <dgm:presLayoutVars>
          <dgm:bulletEnabled val="1"/>
        </dgm:presLayoutVars>
      </dgm:prSet>
      <dgm:spPr/>
    </dgm:pt>
    <dgm:pt modelId="{ED279327-676E-EE46-AA0B-3151FB0BB541}" type="pres">
      <dgm:prSet presAssocID="{45E7134D-7E91-FD4A-9E10-84A7ECA78467}" presName="sp" presStyleCnt="0"/>
      <dgm:spPr/>
    </dgm:pt>
    <dgm:pt modelId="{907E67A2-A71A-1C4B-B764-87D4D5888AA2}" type="pres">
      <dgm:prSet presAssocID="{538CAEC7-1CA5-C443-B6BD-080700218495}" presName="composite" presStyleCnt="0"/>
      <dgm:spPr/>
    </dgm:pt>
    <dgm:pt modelId="{395B25CE-41A4-C54C-8643-E60526BD7C53}" type="pres">
      <dgm:prSet presAssocID="{538CAEC7-1CA5-C443-B6BD-080700218495}" presName="parentText" presStyleLbl="alignNode1" presStyleIdx="1" presStyleCnt="3">
        <dgm:presLayoutVars>
          <dgm:chMax val="1"/>
          <dgm:bulletEnabled val="1"/>
        </dgm:presLayoutVars>
      </dgm:prSet>
      <dgm:spPr/>
    </dgm:pt>
    <dgm:pt modelId="{E27E66B4-F986-DE4B-8592-59CAF67B732A}" type="pres">
      <dgm:prSet presAssocID="{538CAEC7-1CA5-C443-B6BD-080700218495}" presName="descendantText" presStyleLbl="alignAcc1" presStyleIdx="1" presStyleCnt="3">
        <dgm:presLayoutVars>
          <dgm:bulletEnabled val="1"/>
        </dgm:presLayoutVars>
      </dgm:prSet>
      <dgm:spPr/>
    </dgm:pt>
    <dgm:pt modelId="{66C227D4-2724-9242-B349-EAC26E0E58DF}" type="pres">
      <dgm:prSet presAssocID="{32697449-C67A-204A-8D54-5915008CD5EC}" presName="sp" presStyleCnt="0"/>
      <dgm:spPr/>
    </dgm:pt>
    <dgm:pt modelId="{47ED310C-24C5-8B4D-B5DE-AA32E32265E6}" type="pres">
      <dgm:prSet presAssocID="{729B8678-9C8D-174F-8AA5-5FEECA837351}" presName="composite" presStyleCnt="0"/>
      <dgm:spPr/>
    </dgm:pt>
    <dgm:pt modelId="{ACE18C79-1D8E-B142-9D81-F24E3B7975CE}" type="pres">
      <dgm:prSet presAssocID="{729B8678-9C8D-174F-8AA5-5FEECA837351}" presName="parentText" presStyleLbl="alignNode1" presStyleIdx="2" presStyleCnt="3">
        <dgm:presLayoutVars>
          <dgm:chMax val="1"/>
          <dgm:bulletEnabled val="1"/>
        </dgm:presLayoutVars>
      </dgm:prSet>
      <dgm:spPr/>
    </dgm:pt>
    <dgm:pt modelId="{B713702B-101B-374A-B1FD-4D91C36C2C0B}" type="pres">
      <dgm:prSet presAssocID="{729B8678-9C8D-174F-8AA5-5FEECA837351}" presName="descendantText" presStyleLbl="alignAcc1" presStyleIdx="2" presStyleCnt="3">
        <dgm:presLayoutVars>
          <dgm:bulletEnabled val="1"/>
        </dgm:presLayoutVars>
      </dgm:prSet>
      <dgm:spPr/>
    </dgm:pt>
  </dgm:ptLst>
  <dgm:cxnLst>
    <dgm:cxn modelId="{88AF130F-F6FF-9C44-BB34-D9FD96FA12F1}" srcId="{682D373F-F34F-544F-AD0A-5AFB3F221C71}" destId="{17DF2755-6E10-1B47-87AE-5EF162012E5A}" srcOrd="0" destOrd="0" parTransId="{C86D91AE-3DA6-DE43-BA73-86DDD897FF98}" sibTransId="{9ED142DF-53D4-4244-9462-085D72F26607}"/>
    <dgm:cxn modelId="{BB72C10F-FBAA-604A-9AEB-24C25E855D4B}" type="presOf" srcId="{56FDC888-7CA2-0743-88DC-F57993C520BD}" destId="{B713702B-101B-374A-B1FD-4D91C36C2C0B}" srcOrd="0" destOrd="0" presId="urn:microsoft.com/office/officeart/2005/8/layout/chevron2"/>
    <dgm:cxn modelId="{A5223813-4A2A-0D4E-B38D-1BDEFFE97E22}" srcId="{F89B19C4-01FA-1945-BE93-552431D20587}" destId="{729B8678-9C8D-174F-8AA5-5FEECA837351}" srcOrd="2" destOrd="0" parTransId="{126A6E40-27D4-B44F-9AA2-362271762AD2}" sibTransId="{BE2B2049-A8DF-5545-8FA4-D51450BDA970}"/>
    <dgm:cxn modelId="{1CCFCA31-1F6F-C74D-A3EC-65DD0A83483E}" srcId="{729B8678-9C8D-174F-8AA5-5FEECA837351}" destId="{56FDC888-7CA2-0743-88DC-F57993C520BD}" srcOrd="0" destOrd="0" parTransId="{F55A5EB4-9D4F-F14F-9991-E19342F7DC5C}" sibTransId="{38B89821-C9C1-3A41-867B-D4A06B4FEAA4}"/>
    <dgm:cxn modelId="{2E4B2054-6E79-9446-9DEA-B795AAEE0048}" srcId="{538CAEC7-1CA5-C443-B6BD-080700218495}" destId="{A2048B14-81AF-F240-814A-6898386B68A0}" srcOrd="0" destOrd="0" parTransId="{E1CFF93A-1668-3B49-A4B0-4EE5DC88EAFC}" sibTransId="{27489913-4804-454C-A351-17E229B2972C}"/>
    <dgm:cxn modelId="{268A6958-6451-7441-9FC6-60CE408B7BD3}" type="presOf" srcId="{17DF2755-6E10-1B47-87AE-5EF162012E5A}" destId="{76CD285F-767F-FF45-AABC-E99C73482B53}" srcOrd="0" destOrd="0" presId="urn:microsoft.com/office/officeart/2005/8/layout/chevron2"/>
    <dgm:cxn modelId="{55437C71-2572-EC47-95FA-43A45E834C77}" srcId="{F89B19C4-01FA-1945-BE93-552431D20587}" destId="{682D373F-F34F-544F-AD0A-5AFB3F221C71}" srcOrd="0" destOrd="0" parTransId="{CDE46174-71C0-8649-82DC-D82590860E1B}" sibTransId="{45E7134D-7E91-FD4A-9E10-84A7ECA78467}"/>
    <dgm:cxn modelId="{D8082D9B-F50A-C142-A964-5055B51F6BC9}" type="presOf" srcId="{538CAEC7-1CA5-C443-B6BD-080700218495}" destId="{395B25CE-41A4-C54C-8643-E60526BD7C53}" srcOrd="0" destOrd="0" presId="urn:microsoft.com/office/officeart/2005/8/layout/chevron2"/>
    <dgm:cxn modelId="{589499A1-3DB7-2240-81C3-3AAA035963B3}" type="presOf" srcId="{F89B19C4-01FA-1945-BE93-552431D20587}" destId="{39B26C73-888E-0D43-996F-39A0AC63ACF2}" srcOrd="0" destOrd="0" presId="urn:microsoft.com/office/officeart/2005/8/layout/chevron2"/>
    <dgm:cxn modelId="{60258AA5-A600-AF42-BEE5-AC80EA30B44F}" type="presOf" srcId="{729B8678-9C8D-174F-8AA5-5FEECA837351}" destId="{ACE18C79-1D8E-B142-9D81-F24E3B7975CE}" srcOrd="0" destOrd="0" presId="urn:microsoft.com/office/officeart/2005/8/layout/chevron2"/>
    <dgm:cxn modelId="{69E28FCB-BA63-194D-A9DA-A900A5A6EEE1}" type="presOf" srcId="{682D373F-F34F-544F-AD0A-5AFB3F221C71}" destId="{30F25C22-A4B9-A349-862A-ECAD22D6AE53}" srcOrd="0" destOrd="0" presId="urn:microsoft.com/office/officeart/2005/8/layout/chevron2"/>
    <dgm:cxn modelId="{7D0672CF-ED04-8E49-842E-060AA1F03346}" srcId="{F89B19C4-01FA-1945-BE93-552431D20587}" destId="{538CAEC7-1CA5-C443-B6BD-080700218495}" srcOrd="1" destOrd="0" parTransId="{7FC86236-ED13-4145-8DE4-2996DDFD4D65}" sibTransId="{32697449-C67A-204A-8D54-5915008CD5EC}"/>
    <dgm:cxn modelId="{E11F78F2-DBD9-AB47-823B-BCDB231A5F1F}" type="presOf" srcId="{A2048B14-81AF-F240-814A-6898386B68A0}" destId="{E27E66B4-F986-DE4B-8592-59CAF67B732A}" srcOrd="0" destOrd="0" presId="urn:microsoft.com/office/officeart/2005/8/layout/chevron2"/>
    <dgm:cxn modelId="{8391345E-9652-F948-889F-020154F81706}" type="presParOf" srcId="{39B26C73-888E-0D43-996F-39A0AC63ACF2}" destId="{B0BCAAF8-BFA2-7243-A7D1-BC00D276AD61}" srcOrd="0" destOrd="0" presId="urn:microsoft.com/office/officeart/2005/8/layout/chevron2"/>
    <dgm:cxn modelId="{03361BEC-D787-D64B-A5E8-DEDEA153FD78}" type="presParOf" srcId="{B0BCAAF8-BFA2-7243-A7D1-BC00D276AD61}" destId="{30F25C22-A4B9-A349-862A-ECAD22D6AE53}" srcOrd="0" destOrd="0" presId="urn:microsoft.com/office/officeart/2005/8/layout/chevron2"/>
    <dgm:cxn modelId="{F303C007-1D63-4A4C-BCEB-9BDA0C8F6385}" type="presParOf" srcId="{B0BCAAF8-BFA2-7243-A7D1-BC00D276AD61}" destId="{76CD285F-767F-FF45-AABC-E99C73482B53}" srcOrd="1" destOrd="0" presId="urn:microsoft.com/office/officeart/2005/8/layout/chevron2"/>
    <dgm:cxn modelId="{D85C4EA6-50AF-7247-9A2E-FEDA1B19DFB1}" type="presParOf" srcId="{39B26C73-888E-0D43-996F-39A0AC63ACF2}" destId="{ED279327-676E-EE46-AA0B-3151FB0BB541}" srcOrd="1" destOrd="0" presId="urn:microsoft.com/office/officeart/2005/8/layout/chevron2"/>
    <dgm:cxn modelId="{481FB3D8-5F85-9942-A63E-F6C5382CC946}" type="presParOf" srcId="{39B26C73-888E-0D43-996F-39A0AC63ACF2}" destId="{907E67A2-A71A-1C4B-B764-87D4D5888AA2}" srcOrd="2" destOrd="0" presId="urn:microsoft.com/office/officeart/2005/8/layout/chevron2"/>
    <dgm:cxn modelId="{F31869FD-CE1F-784C-A60E-006D90362B0B}" type="presParOf" srcId="{907E67A2-A71A-1C4B-B764-87D4D5888AA2}" destId="{395B25CE-41A4-C54C-8643-E60526BD7C53}" srcOrd="0" destOrd="0" presId="urn:microsoft.com/office/officeart/2005/8/layout/chevron2"/>
    <dgm:cxn modelId="{22C261A2-7203-0547-80D5-E4C798651A62}" type="presParOf" srcId="{907E67A2-A71A-1C4B-B764-87D4D5888AA2}" destId="{E27E66B4-F986-DE4B-8592-59CAF67B732A}" srcOrd="1" destOrd="0" presId="urn:microsoft.com/office/officeart/2005/8/layout/chevron2"/>
    <dgm:cxn modelId="{B05CDF51-7798-7C43-BB59-0F552DC85663}" type="presParOf" srcId="{39B26C73-888E-0D43-996F-39A0AC63ACF2}" destId="{66C227D4-2724-9242-B349-EAC26E0E58DF}" srcOrd="3" destOrd="0" presId="urn:microsoft.com/office/officeart/2005/8/layout/chevron2"/>
    <dgm:cxn modelId="{DE61C86A-9071-294C-BE1B-AB67CD4E541F}" type="presParOf" srcId="{39B26C73-888E-0D43-996F-39A0AC63ACF2}" destId="{47ED310C-24C5-8B4D-B5DE-AA32E32265E6}" srcOrd="4" destOrd="0" presId="urn:microsoft.com/office/officeart/2005/8/layout/chevron2"/>
    <dgm:cxn modelId="{86E0CAD7-2E6A-F24C-A5EA-08AE4182ED18}" type="presParOf" srcId="{47ED310C-24C5-8B4D-B5DE-AA32E32265E6}" destId="{ACE18C79-1D8E-B142-9D81-F24E3B7975CE}" srcOrd="0" destOrd="0" presId="urn:microsoft.com/office/officeart/2005/8/layout/chevron2"/>
    <dgm:cxn modelId="{540515C9-E0F8-C940-99DF-06B13A9BCAB6}" type="presParOf" srcId="{47ED310C-24C5-8B4D-B5DE-AA32E32265E6}" destId="{B713702B-101B-374A-B1FD-4D91C36C2C0B}"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661114-C244-430E-B598-8A1713F7A5A4}">
      <dsp:nvSpPr>
        <dsp:cNvPr id="0" name=""/>
        <dsp:cNvSpPr/>
      </dsp:nvSpPr>
      <dsp:spPr>
        <a:xfrm>
          <a:off x="0" y="531"/>
          <a:ext cx="10515600" cy="1242935"/>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4D5C4B4-A925-43DE-B444-A7C96FA9620B}">
      <dsp:nvSpPr>
        <dsp:cNvPr id="0" name=""/>
        <dsp:cNvSpPr/>
      </dsp:nvSpPr>
      <dsp:spPr>
        <a:xfrm>
          <a:off x="375988" y="280191"/>
          <a:ext cx="683614" cy="683614"/>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ABB4C19-DFB3-45FC-8B9B-9E56B2F70B5F}">
      <dsp:nvSpPr>
        <dsp:cNvPr id="0" name=""/>
        <dsp:cNvSpPr/>
      </dsp:nvSpPr>
      <dsp:spPr>
        <a:xfrm>
          <a:off x="1435590" y="531"/>
          <a:ext cx="4732020"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933450">
            <a:lnSpc>
              <a:spcPct val="100000"/>
            </a:lnSpc>
            <a:spcBef>
              <a:spcPct val="0"/>
            </a:spcBef>
            <a:spcAft>
              <a:spcPct val="35000"/>
            </a:spcAft>
            <a:buNone/>
          </a:pPr>
          <a:r>
            <a:rPr lang="en-US" sz="2100" kern="1200" dirty="0"/>
            <a:t>Independent Thoracic Surgery Fellowship programs will release interview offers on the same date.</a:t>
          </a:r>
        </a:p>
      </dsp:txBody>
      <dsp:txXfrm>
        <a:off x="1435590" y="531"/>
        <a:ext cx="4732020" cy="1242935"/>
      </dsp:txXfrm>
    </dsp:sp>
    <dsp:sp modelId="{EC97A42C-138F-4406-B093-4E6921E1B56F}">
      <dsp:nvSpPr>
        <dsp:cNvPr id="0" name=""/>
        <dsp:cNvSpPr/>
      </dsp:nvSpPr>
      <dsp:spPr>
        <a:xfrm>
          <a:off x="6167610" y="531"/>
          <a:ext cx="434798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622300">
            <a:lnSpc>
              <a:spcPct val="100000"/>
            </a:lnSpc>
            <a:spcBef>
              <a:spcPct val="0"/>
            </a:spcBef>
            <a:spcAft>
              <a:spcPct val="35000"/>
            </a:spcAft>
            <a:buNone/>
          </a:pPr>
          <a:r>
            <a:rPr lang="en-US" sz="1400" kern="1200" dirty="0"/>
            <a:t>Transparency </a:t>
          </a:r>
        </a:p>
        <a:p>
          <a:pPr marL="0" lvl="0" indent="0" algn="l" defTabSz="622300">
            <a:lnSpc>
              <a:spcPct val="100000"/>
            </a:lnSpc>
            <a:spcBef>
              <a:spcPct val="0"/>
            </a:spcBef>
            <a:spcAft>
              <a:spcPct val="35000"/>
            </a:spcAft>
            <a:buNone/>
          </a:pPr>
          <a:r>
            <a:rPr lang="en-US" sz="1400" kern="1200" dirty="0"/>
            <a:t>Predictability </a:t>
          </a:r>
        </a:p>
        <a:p>
          <a:pPr marL="0" lvl="0" indent="0" algn="l" defTabSz="622300">
            <a:lnSpc>
              <a:spcPct val="100000"/>
            </a:lnSpc>
            <a:spcBef>
              <a:spcPct val="0"/>
            </a:spcBef>
            <a:spcAft>
              <a:spcPct val="35000"/>
            </a:spcAft>
            <a:buNone/>
          </a:pPr>
          <a:r>
            <a:rPr lang="en-US" sz="1400" kern="1200" dirty="0"/>
            <a:t>Decrease anxiety and stress for applicants </a:t>
          </a:r>
        </a:p>
      </dsp:txBody>
      <dsp:txXfrm>
        <a:off x="6167610" y="531"/>
        <a:ext cx="4347989" cy="1242935"/>
      </dsp:txXfrm>
    </dsp:sp>
    <dsp:sp modelId="{8B586301-4786-48C2-BF61-45629893F9EF}">
      <dsp:nvSpPr>
        <dsp:cNvPr id="0" name=""/>
        <dsp:cNvSpPr/>
      </dsp:nvSpPr>
      <dsp:spPr>
        <a:xfrm>
          <a:off x="0" y="1456916"/>
          <a:ext cx="10515600" cy="1242935"/>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BE7A801-E9CF-4E6F-A779-0751ED55A7EE}">
      <dsp:nvSpPr>
        <dsp:cNvPr id="0" name=""/>
        <dsp:cNvSpPr/>
      </dsp:nvSpPr>
      <dsp:spPr>
        <a:xfrm>
          <a:off x="375988" y="1833861"/>
          <a:ext cx="683614" cy="6836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15B3B28-3E39-4AE4-96ED-9C5A9F06B4BB}">
      <dsp:nvSpPr>
        <dsp:cNvPr id="0" name=""/>
        <dsp:cNvSpPr/>
      </dsp:nvSpPr>
      <dsp:spPr>
        <a:xfrm>
          <a:off x="1435590" y="1398560"/>
          <a:ext cx="4732020"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933450">
            <a:lnSpc>
              <a:spcPct val="100000"/>
            </a:lnSpc>
            <a:spcBef>
              <a:spcPct val="0"/>
            </a:spcBef>
            <a:spcAft>
              <a:spcPct val="35000"/>
            </a:spcAft>
            <a:buNone/>
          </a:pPr>
          <a:r>
            <a:rPr lang="en-US" sz="2100" kern="1200" dirty="0"/>
            <a:t>Consistent with National Recommendations</a:t>
          </a:r>
        </a:p>
      </dsp:txBody>
      <dsp:txXfrm>
        <a:off x="1435590" y="1398560"/>
        <a:ext cx="4732020" cy="1242935"/>
      </dsp:txXfrm>
    </dsp:sp>
    <dsp:sp modelId="{E21F2190-A8D3-B147-8A6D-C05BB8C3E1C9}">
      <dsp:nvSpPr>
        <dsp:cNvPr id="0" name=""/>
        <dsp:cNvSpPr/>
      </dsp:nvSpPr>
      <dsp:spPr>
        <a:xfrm>
          <a:off x="6167610" y="1495845"/>
          <a:ext cx="434798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622300">
            <a:lnSpc>
              <a:spcPct val="100000"/>
            </a:lnSpc>
            <a:spcBef>
              <a:spcPct val="0"/>
            </a:spcBef>
            <a:spcAft>
              <a:spcPct val="35000"/>
            </a:spcAft>
            <a:buNone/>
          </a:pPr>
          <a:r>
            <a:rPr lang="en-US" sz="1400" kern="1200" dirty="0"/>
            <a:t>Coalition</a:t>
          </a:r>
          <a:r>
            <a:rPr lang="en-US" sz="1400" kern="1200" baseline="0" dirty="0"/>
            <a:t> of Physician Accountability (COPA)</a:t>
          </a:r>
          <a:endParaRPr lang="en-US" sz="1400" kern="1200" dirty="0"/>
        </a:p>
        <a:p>
          <a:pPr marL="0" lvl="0" indent="0" algn="l" defTabSz="622300">
            <a:lnSpc>
              <a:spcPct val="100000"/>
            </a:lnSpc>
            <a:spcBef>
              <a:spcPct val="0"/>
            </a:spcBef>
            <a:spcAft>
              <a:spcPct val="35000"/>
            </a:spcAft>
            <a:buNone/>
          </a:pPr>
          <a:r>
            <a:rPr lang="en-US" sz="1400" kern="1200" dirty="0"/>
            <a:t>Association of American Medical Colleges (AAMC)</a:t>
          </a:r>
        </a:p>
        <a:p>
          <a:pPr marL="0" lvl="0" indent="0" algn="l" defTabSz="622300">
            <a:lnSpc>
              <a:spcPct val="100000"/>
            </a:lnSpc>
            <a:spcBef>
              <a:spcPct val="0"/>
            </a:spcBef>
            <a:spcAft>
              <a:spcPct val="35000"/>
            </a:spcAft>
            <a:buNone/>
          </a:pPr>
          <a:r>
            <a:rPr lang="en-US" sz="1400" kern="1200" dirty="0"/>
            <a:t>Organization of Program Director Associations (OPDA)</a:t>
          </a:r>
        </a:p>
      </dsp:txBody>
      <dsp:txXfrm>
        <a:off x="6167610" y="1495845"/>
        <a:ext cx="4347989" cy="1242935"/>
      </dsp:txXfrm>
    </dsp:sp>
    <dsp:sp modelId="{D8E7B7C4-67FB-4CFC-8272-4F1245BA4887}">
      <dsp:nvSpPr>
        <dsp:cNvPr id="0" name=""/>
        <dsp:cNvSpPr/>
      </dsp:nvSpPr>
      <dsp:spPr>
        <a:xfrm>
          <a:off x="0" y="2894334"/>
          <a:ext cx="10515600" cy="1242935"/>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9017B8D-B396-48A8-9DB1-AAE6919F063D}">
      <dsp:nvSpPr>
        <dsp:cNvPr id="0" name=""/>
        <dsp:cNvSpPr/>
      </dsp:nvSpPr>
      <dsp:spPr>
        <a:xfrm>
          <a:off x="434355" y="3095703"/>
          <a:ext cx="683614" cy="68361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3A52543-51A1-49FE-84B5-471C83633211}">
      <dsp:nvSpPr>
        <dsp:cNvPr id="0" name=""/>
        <dsp:cNvSpPr/>
      </dsp:nvSpPr>
      <dsp:spPr>
        <a:xfrm>
          <a:off x="1396693" y="2798964"/>
          <a:ext cx="4732020"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933450">
            <a:lnSpc>
              <a:spcPct val="100000"/>
            </a:lnSpc>
            <a:spcBef>
              <a:spcPct val="0"/>
            </a:spcBef>
            <a:spcAft>
              <a:spcPct val="35000"/>
            </a:spcAft>
            <a:buNone/>
          </a:pPr>
          <a:r>
            <a:rPr lang="en-US" sz="2100" kern="1200" dirty="0"/>
            <a:t>Consistent with other surgical specialties recruitment practices</a:t>
          </a:r>
        </a:p>
      </dsp:txBody>
      <dsp:txXfrm>
        <a:off x="1396693" y="2798964"/>
        <a:ext cx="4732020" cy="1242935"/>
      </dsp:txXfrm>
    </dsp:sp>
    <dsp:sp modelId="{C56FA91F-C23E-4075-99A1-F07BDAFF58D8}">
      <dsp:nvSpPr>
        <dsp:cNvPr id="0" name=""/>
        <dsp:cNvSpPr/>
      </dsp:nvSpPr>
      <dsp:spPr>
        <a:xfrm>
          <a:off x="6167610" y="2777138"/>
          <a:ext cx="434798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622300">
            <a:lnSpc>
              <a:spcPct val="100000"/>
            </a:lnSpc>
            <a:spcBef>
              <a:spcPct val="0"/>
            </a:spcBef>
            <a:spcAft>
              <a:spcPct val="35000"/>
            </a:spcAft>
            <a:buNone/>
          </a:pPr>
          <a:r>
            <a:rPr lang="en-US" sz="1400" kern="1200" dirty="0"/>
            <a:t>Orthopedics- subspecialities, General Surgery subspecialities: Advanced GI MIS, HPB, Bariatrics, Foregut, Hernia and Abdominal Wall,  Breast Oncology</a:t>
          </a:r>
        </a:p>
      </dsp:txBody>
      <dsp:txXfrm>
        <a:off x="6167610" y="2777138"/>
        <a:ext cx="4347989" cy="12429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6DF18D-3DBA-4D08-9A25-AFE9AC5BE647}">
      <dsp:nvSpPr>
        <dsp:cNvPr id="0" name=""/>
        <dsp:cNvSpPr/>
      </dsp:nvSpPr>
      <dsp:spPr>
        <a:xfrm>
          <a:off x="0" y="3399"/>
          <a:ext cx="10515600" cy="72408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2AC4D9D-59AD-40EF-A39B-5FD624435C5C}">
      <dsp:nvSpPr>
        <dsp:cNvPr id="0" name=""/>
        <dsp:cNvSpPr/>
      </dsp:nvSpPr>
      <dsp:spPr>
        <a:xfrm>
          <a:off x="219037" y="166319"/>
          <a:ext cx="398249" cy="39824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CF07AFE-3F9E-400C-81DF-C83F01071834}">
      <dsp:nvSpPr>
        <dsp:cNvPr id="0" name=""/>
        <dsp:cNvSpPr/>
      </dsp:nvSpPr>
      <dsp:spPr>
        <a:xfrm>
          <a:off x="836323" y="3399"/>
          <a:ext cx="9679276" cy="724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33" tIns="76633" rIns="76633" bIns="76633" numCol="1" spcCol="1270" anchor="ctr" anchorCtr="0">
          <a:noAutofit/>
        </a:bodyPr>
        <a:lstStyle/>
        <a:p>
          <a:pPr marL="0" lvl="0" indent="0" algn="l" defTabSz="844550">
            <a:lnSpc>
              <a:spcPct val="90000"/>
            </a:lnSpc>
            <a:spcBef>
              <a:spcPct val="0"/>
            </a:spcBef>
            <a:spcAft>
              <a:spcPct val="35000"/>
            </a:spcAft>
            <a:buNone/>
          </a:pPr>
          <a:r>
            <a:rPr lang="en-US" sz="1900" kern="1200" dirty="0"/>
            <a:t>Creates structure and predictability for the recruitment process similar to the I-6 process</a:t>
          </a:r>
        </a:p>
      </dsp:txBody>
      <dsp:txXfrm>
        <a:off x="836323" y="3399"/>
        <a:ext cx="9679276" cy="724089"/>
      </dsp:txXfrm>
    </dsp:sp>
    <dsp:sp modelId="{F5D0E24B-81DB-4D6F-A1AB-824C51DB9F8E}">
      <dsp:nvSpPr>
        <dsp:cNvPr id="0" name=""/>
        <dsp:cNvSpPr/>
      </dsp:nvSpPr>
      <dsp:spPr>
        <a:xfrm>
          <a:off x="0" y="908511"/>
          <a:ext cx="10515600" cy="72408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1BB6297-29ED-48F2-B11B-72CC28696B68}">
      <dsp:nvSpPr>
        <dsp:cNvPr id="0" name=""/>
        <dsp:cNvSpPr/>
      </dsp:nvSpPr>
      <dsp:spPr>
        <a:xfrm>
          <a:off x="219037" y="1071431"/>
          <a:ext cx="398249" cy="39824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9BB6A29-D7EF-4324-BE9B-31A78511769C}">
      <dsp:nvSpPr>
        <dsp:cNvPr id="0" name=""/>
        <dsp:cNvSpPr/>
      </dsp:nvSpPr>
      <dsp:spPr>
        <a:xfrm>
          <a:off x="836323" y="908511"/>
          <a:ext cx="9679276" cy="724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33" tIns="76633" rIns="76633" bIns="76633" numCol="1" spcCol="1270" anchor="ctr" anchorCtr="0">
          <a:noAutofit/>
        </a:bodyPr>
        <a:lstStyle/>
        <a:p>
          <a:pPr marL="0" lvl="0" indent="0" algn="l" defTabSz="844550">
            <a:lnSpc>
              <a:spcPct val="90000"/>
            </a:lnSpc>
            <a:spcBef>
              <a:spcPct val="0"/>
            </a:spcBef>
            <a:spcAft>
              <a:spcPct val="35000"/>
            </a:spcAft>
            <a:buNone/>
          </a:pPr>
          <a:r>
            <a:rPr lang="en-US" sz="1900" kern="1200" dirty="0"/>
            <a:t>Less disruptive for applicants</a:t>
          </a:r>
        </a:p>
      </dsp:txBody>
      <dsp:txXfrm>
        <a:off x="836323" y="908511"/>
        <a:ext cx="9679276" cy="724089"/>
      </dsp:txXfrm>
    </dsp:sp>
    <dsp:sp modelId="{0D5209E6-A647-4322-B703-1A1E01DCFB8B}">
      <dsp:nvSpPr>
        <dsp:cNvPr id="0" name=""/>
        <dsp:cNvSpPr/>
      </dsp:nvSpPr>
      <dsp:spPr>
        <a:xfrm>
          <a:off x="0" y="1813624"/>
          <a:ext cx="10515600" cy="72408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A3BF56A-2DC3-409A-BDCF-4A8D65B53EEC}">
      <dsp:nvSpPr>
        <dsp:cNvPr id="0" name=""/>
        <dsp:cNvSpPr/>
      </dsp:nvSpPr>
      <dsp:spPr>
        <a:xfrm>
          <a:off x="219037" y="1976544"/>
          <a:ext cx="398249" cy="39824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3B6A64F-9F82-447C-8F6A-44FF56EC39ED}">
      <dsp:nvSpPr>
        <dsp:cNvPr id="0" name=""/>
        <dsp:cNvSpPr/>
      </dsp:nvSpPr>
      <dsp:spPr>
        <a:xfrm>
          <a:off x="836323" y="1813624"/>
          <a:ext cx="9679276" cy="724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33" tIns="76633" rIns="76633" bIns="76633" numCol="1" spcCol="1270" anchor="ctr" anchorCtr="0">
          <a:noAutofit/>
        </a:bodyPr>
        <a:lstStyle/>
        <a:p>
          <a:pPr marL="0" lvl="0" indent="0" algn="l" defTabSz="844550">
            <a:lnSpc>
              <a:spcPct val="90000"/>
            </a:lnSpc>
            <a:spcBef>
              <a:spcPct val="0"/>
            </a:spcBef>
            <a:spcAft>
              <a:spcPct val="35000"/>
            </a:spcAft>
            <a:buNone/>
          </a:pPr>
          <a:r>
            <a:rPr lang="en-US" sz="1900" kern="1200" dirty="0"/>
            <a:t>Allows programs time for holistic review of applications</a:t>
          </a:r>
        </a:p>
      </dsp:txBody>
      <dsp:txXfrm>
        <a:off x="836323" y="1813624"/>
        <a:ext cx="9679276" cy="724089"/>
      </dsp:txXfrm>
    </dsp:sp>
    <dsp:sp modelId="{0EB3FDFB-6398-4C37-9F7A-C47F56B22799}">
      <dsp:nvSpPr>
        <dsp:cNvPr id="0" name=""/>
        <dsp:cNvSpPr/>
      </dsp:nvSpPr>
      <dsp:spPr>
        <a:xfrm>
          <a:off x="0" y="2718736"/>
          <a:ext cx="10515600" cy="72408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9FF60F2-D062-4C89-8BC2-A54B4AE75068}">
      <dsp:nvSpPr>
        <dsp:cNvPr id="0" name=""/>
        <dsp:cNvSpPr/>
      </dsp:nvSpPr>
      <dsp:spPr>
        <a:xfrm>
          <a:off x="219037" y="2881656"/>
          <a:ext cx="398249" cy="39824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BBCE42D-3EAE-4460-97DC-2C4D56548B59}">
      <dsp:nvSpPr>
        <dsp:cNvPr id="0" name=""/>
        <dsp:cNvSpPr/>
      </dsp:nvSpPr>
      <dsp:spPr>
        <a:xfrm>
          <a:off x="836323" y="2718736"/>
          <a:ext cx="9679276" cy="724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33" tIns="76633" rIns="76633" bIns="76633" numCol="1" spcCol="1270" anchor="ctr" anchorCtr="0">
          <a:noAutofit/>
        </a:bodyPr>
        <a:lstStyle/>
        <a:p>
          <a:pPr marL="0" lvl="0" indent="0" algn="l" defTabSz="844550">
            <a:lnSpc>
              <a:spcPct val="90000"/>
            </a:lnSpc>
            <a:spcBef>
              <a:spcPct val="0"/>
            </a:spcBef>
            <a:spcAft>
              <a:spcPct val="35000"/>
            </a:spcAft>
            <a:buNone/>
          </a:pPr>
          <a:r>
            <a:rPr lang="en-US" sz="1900" kern="1200" dirty="0"/>
            <a:t>Improves efficiency of interview scheduling</a:t>
          </a:r>
        </a:p>
      </dsp:txBody>
      <dsp:txXfrm>
        <a:off x="836323" y="2718736"/>
        <a:ext cx="9679276" cy="724089"/>
      </dsp:txXfrm>
    </dsp:sp>
    <dsp:sp modelId="{213213B4-12BC-405E-8270-E629BE328B15}">
      <dsp:nvSpPr>
        <dsp:cNvPr id="0" name=""/>
        <dsp:cNvSpPr/>
      </dsp:nvSpPr>
      <dsp:spPr>
        <a:xfrm>
          <a:off x="0" y="3623848"/>
          <a:ext cx="10515600" cy="72408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A36FF43-D825-4A97-A9A9-F52E199F77E6}">
      <dsp:nvSpPr>
        <dsp:cNvPr id="0" name=""/>
        <dsp:cNvSpPr/>
      </dsp:nvSpPr>
      <dsp:spPr>
        <a:xfrm>
          <a:off x="219037" y="3786768"/>
          <a:ext cx="398249" cy="398249"/>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AE1ADEB-1A17-422A-B338-4E4311F82A65}">
      <dsp:nvSpPr>
        <dsp:cNvPr id="0" name=""/>
        <dsp:cNvSpPr/>
      </dsp:nvSpPr>
      <dsp:spPr>
        <a:xfrm>
          <a:off x="836323" y="3623848"/>
          <a:ext cx="9679276" cy="724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33" tIns="76633" rIns="76633" bIns="76633" numCol="1" spcCol="1270" anchor="ctr" anchorCtr="0">
          <a:noAutofit/>
        </a:bodyPr>
        <a:lstStyle/>
        <a:p>
          <a:pPr marL="0" lvl="0" indent="0" algn="l" defTabSz="844550">
            <a:lnSpc>
              <a:spcPct val="90000"/>
            </a:lnSpc>
            <a:spcBef>
              <a:spcPct val="0"/>
            </a:spcBef>
            <a:spcAft>
              <a:spcPct val="35000"/>
            </a:spcAft>
            <a:buNone/>
          </a:pPr>
          <a:r>
            <a:rPr lang="en-US" sz="1900" kern="1200" dirty="0"/>
            <a:t>Provides protected time for applicants to review interview invitations and plan their interview season</a:t>
          </a:r>
        </a:p>
      </dsp:txBody>
      <dsp:txXfrm>
        <a:off x="836323" y="3623848"/>
        <a:ext cx="9679276" cy="72408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55B299-3C41-D744-B258-EDC99B63ABF2}">
      <dsp:nvSpPr>
        <dsp:cNvPr id="0" name=""/>
        <dsp:cNvSpPr/>
      </dsp:nvSpPr>
      <dsp:spPr>
        <a:xfrm>
          <a:off x="1749917" y="75"/>
          <a:ext cx="2929566" cy="1860274"/>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573E8BD0-A7D6-DF47-BD59-FE66FC4882A2}">
      <dsp:nvSpPr>
        <dsp:cNvPr id="0" name=""/>
        <dsp:cNvSpPr/>
      </dsp:nvSpPr>
      <dsp:spPr>
        <a:xfrm>
          <a:off x="2075425" y="309307"/>
          <a:ext cx="2929566" cy="1860274"/>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b="0" kern="1200" dirty="0"/>
            <a:t>Only offer as many invites as interview spots</a:t>
          </a:r>
        </a:p>
      </dsp:txBody>
      <dsp:txXfrm>
        <a:off x="2129911" y="363793"/>
        <a:ext cx="2820594" cy="1751302"/>
      </dsp:txXfrm>
    </dsp:sp>
    <dsp:sp modelId="{A11D4F4A-A070-F64D-A5FB-DBDB247DF77B}">
      <dsp:nvSpPr>
        <dsp:cNvPr id="0" name=""/>
        <dsp:cNvSpPr/>
      </dsp:nvSpPr>
      <dsp:spPr>
        <a:xfrm>
          <a:off x="5330499" y="75"/>
          <a:ext cx="2929566" cy="1860274"/>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F28A03B3-DDE5-F048-9A6D-DF03934F570E}">
      <dsp:nvSpPr>
        <dsp:cNvPr id="0" name=""/>
        <dsp:cNvSpPr/>
      </dsp:nvSpPr>
      <dsp:spPr>
        <a:xfrm>
          <a:off x="5656006" y="309307"/>
          <a:ext cx="2929566" cy="1860274"/>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b="0" kern="1200" dirty="0"/>
            <a:t>Guarantee an interview if applicant responds by deadline</a:t>
          </a:r>
        </a:p>
      </dsp:txBody>
      <dsp:txXfrm>
        <a:off x="5710492" y="363793"/>
        <a:ext cx="2820594" cy="175130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6E270-59C5-1F42-B751-406AB6BCD623}">
      <dsp:nvSpPr>
        <dsp:cNvPr id="0" name=""/>
        <dsp:cNvSpPr/>
      </dsp:nvSpPr>
      <dsp:spPr>
        <a:xfrm>
          <a:off x="1518134" y="1577"/>
          <a:ext cx="2925509" cy="1857698"/>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37CE1B48-AD6D-344F-A223-3BE432C37C66}">
      <dsp:nvSpPr>
        <dsp:cNvPr id="0" name=""/>
        <dsp:cNvSpPr/>
      </dsp:nvSpPr>
      <dsp:spPr>
        <a:xfrm>
          <a:off x="1843191" y="310381"/>
          <a:ext cx="2925509" cy="1857698"/>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Publicly report participation in UOD on program website/social media</a:t>
          </a:r>
        </a:p>
      </dsp:txBody>
      <dsp:txXfrm>
        <a:off x="1897601" y="364791"/>
        <a:ext cx="2816689" cy="1748878"/>
      </dsp:txXfrm>
    </dsp:sp>
    <dsp:sp modelId="{A11D4F4A-A070-F64D-A5FB-DBDB247DF77B}">
      <dsp:nvSpPr>
        <dsp:cNvPr id="0" name=""/>
        <dsp:cNvSpPr/>
      </dsp:nvSpPr>
      <dsp:spPr>
        <a:xfrm>
          <a:off x="5093756" y="1577"/>
          <a:ext cx="2925509" cy="1857698"/>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F28A03B3-DDE5-F048-9A6D-DF03934F570E}">
      <dsp:nvSpPr>
        <dsp:cNvPr id="0" name=""/>
        <dsp:cNvSpPr/>
      </dsp:nvSpPr>
      <dsp:spPr>
        <a:xfrm>
          <a:off x="5418813" y="310381"/>
          <a:ext cx="2925509" cy="1857698"/>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Honor system </a:t>
          </a:r>
        </a:p>
      </dsp:txBody>
      <dsp:txXfrm>
        <a:off x="5473223" y="364791"/>
        <a:ext cx="2816689" cy="174887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6E270-59C5-1F42-B751-406AB6BCD623}">
      <dsp:nvSpPr>
        <dsp:cNvPr id="0" name=""/>
        <dsp:cNvSpPr/>
      </dsp:nvSpPr>
      <dsp:spPr>
        <a:xfrm>
          <a:off x="0" y="1080567"/>
          <a:ext cx="2957512" cy="1878020"/>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37CE1B48-AD6D-344F-A223-3BE432C37C66}">
      <dsp:nvSpPr>
        <dsp:cNvPr id="0" name=""/>
        <dsp:cNvSpPr/>
      </dsp:nvSpPr>
      <dsp:spPr>
        <a:xfrm>
          <a:off x="328612" y="1392749"/>
          <a:ext cx="2957512" cy="1878020"/>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t>Review all invitations and thoughtfully plan acceptances</a:t>
          </a:r>
        </a:p>
      </dsp:txBody>
      <dsp:txXfrm>
        <a:off x="383617" y="1447754"/>
        <a:ext cx="2847502" cy="1768010"/>
      </dsp:txXfrm>
    </dsp:sp>
    <dsp:sp modelId="{6F55B299-3C41-D744-B258-EDC99B63ABF2}">
      <dsp:nvSpPr>
        <dsp:cNvPr id="0" name=""/>
        <dsp:cNvSpPr/>
      </dsp:nvSpPr>
      <dsp:spPr>
        <a:xfrm>
          <a:off x="3614737" y="1080567"/>
          <a:ext cx="2957512" cy="1878020"/>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573E8BD0-A7D6-DF47-BD59-FE66FC4882A2}">
      <dsp:nvSpPr>
        <dsp:cNvPr id="0" name=""/>
        <dsp:cNvSpPr/>
      </dsp:nvSpPr>
      <dsp:spPr>
        <a:xfrm>
          <a:off x="3943350" y="1392749"/>
          <a:ext cx="2957512" cy="1878020"/>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t>Respond before the 48 hour deadline </a:t>
          </a:r>
        </a:p>
      </dsp:txBody>
      <dsp:txXfrm>
        <a:off x="3998355" y="1447754"/>
        <a:ext cx="2847502" cy="1768010"/>
      </dsp:txXfrm>
    </dsp:sp>
    <dsp:sp modelId="{A11D4F4A-A070-F64D-A5FB-DBDB247DF77B}">
      <dsp:nvSpPr>
        <dsp:cNvPr id="0" name=""/>
        <dsp:cNvSpPr/>
      </dsp:nvSpPr>
      <dsp:spPr>
        <a:xfrm>
          <a:off x="7229475" y="1080567"/>
          <a:ext cx="2957512" cy="1878020"/>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F28A03B3-DDE5-F048-9A6D-DF03934F570E}">
      <dsp:nvSpPr>
        <dsp:cNvPr id="0" name=""/>
        <dsp:cNvSpPr/>
      </dsp:nvSpPr>
      <dsp:spPr>
        <a:xfrm>
          <a:off x="7558087" y="1392749"/>
          <a:ext cx="2957512" cy="1878020"/>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t>Do not hold interview spots applicant does not plan on attending</a:t>
          </a:r>
        </a:p>
      </dsp:txBody>
      <dsp:txXfrm>
        <a:off x="7613092" y="1447754"/>
        <a:ext cx="2847502" cy="176801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9FEBF3-6B7C-4C09-808A-6BD9916E494A}">
      <dsp:nvSpPr>
        <dsp:cNvPr id="0" name=""/>
        <dsp:cNvSpPr/>
      </dsp:nvSpPr>
      <dsp:spPr>
        <a:xfrm>
          <a:off x="0" y="531"/>
          <a:ext cx="10515600" cy="1242935"/>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A1EA2B0-83E7-4F54-9CFB-9A165F478B3E}">
      <dsp:nvSpPr>
        <dsp:cNvPr id="0" name=""/>
        <dsp:cNvSpPr/>
      </dsp:nvSpPr>
      <dsp:spPr>
        <a:xfrm>
          <a:off x="375988" y="280191"/>
          <a:ext cx="683614" cy="683614"/>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26FE140-BD68-4DF9-82EE-0F2215C2948B}">
      <dsp:nvSpPr>
        <dsp:cNvPr id="0" name=""/>
        <dsp:cNvSpPr/>
      </dsp:nvSpPr>
      <dsp:spPr>
        <a:xfrm>
          <a:off x="1435590" y="531"/>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111250">
            <a:lnSpc>
              <a:spcPct val="100000"/>
            </a:lnSpc>
            <a:spcBef>
              <a:spcPct val="0"/>
            </a:spcBef>
            <a:spcAft>
              <a:spcPct val="35000"/>
            </a:spcAft>
            <a:buNone/>
          </a:pPr>
          <a:r>
            <a:rPr lang="en-US" sz="2500" kern="1200" dirty="0"/>
            <a:t>UOD on a weekday to remove pressure on program administrators from feeling obligated to answer questions over the weekend </a:t>
          </a:r>
        </a:p>
      </dsp:txBody>
      <dsp:txXfrm>
        <a:off x="1435590" y="531"/>
        <a:ext cx="9080009" cy="1242935"/>
      </dsp:txXfrm>
    </dsp:sp>
    <dsp:sp modelId="{3ECE60B1-665F-4ECD-8D39-E398EB57DF57}">
      <dsp:nvSpPr>
        <dsp:cNvPr id="0" name=""/>
        <dsp:cNvSpPr/>
      </dsp:nvSpPr>
      <dsp:spPr>
        <a:xfrm>
          <a:off x="0" y="1554201"/>
          <a:ext cx="10515600" cy="1242935"/>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E1D71DA-FB81-42BC-BE5C-88B12C6B1939}">
      <dsp:nvSpPr>
        <dsp:cNvPr id="0" name=""/>
        <dsp:cNvSpPr/>
      </dsp:nvSpPr>
      <dsp:spPr>
        <a:xfrm>
          <a:off x="375988" y="1833861"/>
          <a:ext cx="683614" cy="683614"/>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E7C1B26-A8C0-49A1-8A89-35F87A046B1F}">
      <dsp:nvSpPr>
        <dsp:cNvPr id="0" name=""/>
        <dsp:cNvSpPr/>
      </dsp:nvSpPr>
      <dsp:spPr>
        <a:xfrm>
          <a:off x="1435590" y="1554201"/>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111250">
            <a:lnSpc>
              <a:spcPct val="100000"/>
            </a:lnSpc>
            <a:spcBef>
              <a:spcPct val="0"/>
            </a:spcBef>
            <a:spcAft>
              <a:spcPct val="35000"/>
            </a:spcAft>
            <a:buNone/>
          </a:pPr>
          <a:r>
            <a:rPr lang="en-US" sz="2500" kern="1200" dirty="0"/>
            <a:t>No moratorium on communication between the program and applicants is better for all parties</a:t>
          </a:r>
        </a:p>
      </dsp:txBody>
      <dsp:txXfrm>
        <a:off x="1435590" y="1554201"/>
        <a:ext cx="9080009" cy="1242935"/>
      </dsp:txXfrm>
    </dsp:sp>
    <dsp:sp modelId="{9E6FFBB1-7C57-4442-BA81-BFAC419C223F}">
      <dsp:nvSpPr>
        <dsp:cNvPr id="0" name=""/>
        <dsp:cNvSpPr/>
      </dsp:nvSpPr>
      <dsp:spPr>
        <a:xfrm>
          <a:off x="0" y="3107870"/>
          <a:ext cx="10515600" cy="1242935"/>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9881EDB-456F-45DB-A76E-2CBEB8FD6165}">
      <dsp:nvSpPr>
        <dsp:cNvPr id="0" name=""/>
        <dsp:cNvSpPr/>
      </dsp:nvSpPr>
      <dsp:spPr>
        <a:xfrm>
          <a:off x="375988" y="3387531"/>
          <a:ext cx="683614" cy="683614"/>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7B19761-BD88-4095-92F2-84FE5021B1B3}">
      <dsp:nvSpPr>
        <dsp:cNvPr id="0" name=""/>
        <dsp:cNvSpPr/>
      </dsp:nvSpPr>
      <dsp:spPr>
        <a:xfrm>
          <a:off x="1435590" y="3107870"/>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111250">
            <a:lnSpc>
              <a:spcPct val="100000"/>
            </a:lnSpc>
            <a:spcBef>
              <a:spcPct val="0"/>
            </a:spcBef>
            <a:spcAft>
              <a:spcPct val="35000"/>
            </a:spcAft>
            <a:buNone/>
          </a:pPr>
          <a:r>
            <a:rPr lang="en-US" sz="2500" kern="1200" dirty="0"/>
            <a:t>Programs can set preferences to allow immediate or delayed scheduling in Thalamus </a:t>
          </a:r>
        </a:p>
      </dsp:txBody>
      <dsp:txXfrm>
        <a:off x="1435590" y="3107870"/>
        <a:ext cx="9080009" cy="124293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2DB5C0-C2E4-4297-9368-86A943692492}">
      <dsp:nvSpPr>
        <dsp:cNvPr id="0" name=""/>
        <dsp:cNvSpPr/>
      </dsp:nvSpPr>
      <dsp:spPr>
        <a:xfrm>
          <a:off x="0" y="191560"/>
          <a:ext cx="7259267" cy="35364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FC4B046-0465-40A4-9408-FD15296C32CC}">
      <dsp:nvSpPr>
        <dsp:cNvPr id="0" name=""/>
        <dsp:cNvSpPr/>
      </dsp:nvSpPr>
      <dsp:spPr>
        <a:xfrm>
          <a:off x="106979" y="271131"/>
          <a:ext cx="194507" cy="194507"/>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5A764AA-B7DD-4508-90F8-CE4FB33AC8DD}">
      <dsp:nvSpPr>
        <dsp:cNvPr id="0" name=""/>
        <dsp:cNvSpPr/>
      </dsp:nvSpPr>
      <dsp:spPr>
        <a:xfrm>
          <a:off x="408465" y="191560"/>
          <a:ext cx="6850801" cy="3536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7428" tIns="37428" rIns="37428" bIns="37428" numCol="1" spcCol="1270" anchor="ctr" anchorCtr="0">
          <a:noAutofit/>
        </a:bodyPr>
        <a:lstStyle/>
        <a:p>
          <a:pPr marL="0" lvl="0" indent="0" algn="l" defTabSz="844550">
            <a:lnSpc>
              <a:spcPct val="90000"/>
            </a:lnSpc>
            <a:spcBef>
              <a:spcPct val="0"/>
            </a:spcBef>
            <a:spcAft>
              <a:spcPct val="35000"/>
            </a:spcAft>
            <a:buNone/>
          </a:pPr>
          <a:r>
            <a:rPr lang="en-US" sz="1900" kern="1200" dirty="0"/>
            <a:t>79 ACGME Accredited Independent Thoracic Surgery Fellowships</a:t>
          </a:r>
        </a:p>
      </dsp:txBody>
      <dsp:txXfrm>
        <a:off x="408465" y="191560"/>
        <a:ext cx="6850801" cy="353649"/>
      </dsp:txXfrm>
    </dsp:sp>
    <dsp:sp modelId="{79631EB6-E11E-41C6-B179-B1A9E24F145E}">
      <dsp:nvSpPr>
        <dsp:cNvPr id="0" name=""/>
        <dsp:cNvSpPr/>
      </dsp:nvSpPr>
      <dsp:spPr>
        <a:xfrm>
          <a:off x="0" y="633622"/>
          <a:ext cx="7259267" cy="35364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BE9AB2A-1ED1-475C-9185-FD0203E6B1F5}">
      <dsp:nvSpPr>
        <dsp:cNvPr id="0" name=""/>
        <dsp:cNvSpPr/>
      </dsp:nvSpPr>
      <dsp:spPr>
        <a:xfrm>
          <a:off x="106979" y="713193"/>
          <a:ext cx="194507" cy="19450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4CBBD1F-37DD-4527-81AF-919395D41045}">
      <dsp:nvSpPr>
        <dsp:cNvPr id="0" name=""/>
        <dsp:cNvSpPr/>
      </dsp:nvSpPr>
      <dsp:spPr>
        <a:xfrm>
          <a:off x="408465" y="633622"/>
          <a:ext cx="6850801" cy="3536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7428" tIns="37428" rIns="37428" bIns="37428" numCol="1" spcCol="1270" anchor="ctr" anchorCtr="0">
          <a:noAutofit/>
        </a:bodyPr>
        <a:lstStyle/>
        <a:p>
          <a:pPr marL="0" lvl="0" indent="0" algn="l" defTabSz="844550">
            <a:lnSpc>
              <a:spcPct val="90000"/>
            </a:lnSpc>
            <a:spcBef>
              <a:spcPct val="0"/>
            </a:spcBef>
            <a:spcAft>
              <a:spcPct val="35000"/>
            </a:spcAft>
            <a:buNone/>
          </a:pPr>
          <a:r>
            <a:rPr lang="en-US" sz="1900" kern="1200" dirty="0"/>
            <a:t>67 programs offered Interviews this year  </a:t>
          </a:r>
        </a:p>
      </dsp:txBody>
      <dsp:txXfrm>
        <a:off x="408465" y="633622"/>
        <a:ext cx="6850801" cy="35364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2C6998-99F9-4D59-977C-20D263BBCB86}">
      <dsp:nvSpPr>
        <dsp:cNvPr id="0" name=""/>
        <dsp:cNvSpPr/>
      </dsp:nvSpPr>
      <dsp:spPr>
        <a:xfrm>
          <a:off x="0" y="1805"/>
          <a:ext cx="10515600" cy="91531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D7E1757-344A-45DD-B6D2-712A5E76E806}">
      <dsp:nvSpPr>
        <dsp:cNvPr id="0" name=""/>
        <dsp:cNvSpPr/>
      </dsp:nvSpPr>
      <dsp:spPr>
        <a:xfrm>
          <a:off x="276881" y="207750"/>
          <a:ext cx="503420" cy="503420"/>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05379F9-6B8D-459D-9336-A3E6E252F65E}">
      <dsp:nvSpPr>
        <dsp:cNvPr id="0" name=""/>
        <dsp:cNvSpPr/>
      </dsp:nvSpPr>
      <dsp:spPr>
        <a:xfrm>
          <a:off x="1057183" y="1805"/>
          <a:ext cx="94584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844550">
            <a:lnSpc>
              <a:spcPct val="100000"/>
            </a:lnSpc>
            <a:spcBef>
              <a:spcPct val="0"/>
            </a:spcBef>
            <a:spcAft>
              <a:spcPct val="35000"/>
            </a:spcAft>
            <a:buNone/>
          </a:pPr>
          <a:r>
            <a:rPr lang="en-US" sz="1900" kern="1200" dirty="0"/>
            <a:t>ERAS Applications are available for review by programs on December 3, 2025</a:t>
          </a:r>
        </a:p>
        <a:p>
          <a:pPr marL="0" lvl="0" indent="0" algn="l" defTabSz="844550">
            <a:lnSpc>
              <a:spcPct val="100000"/>
            </a:lnSpc>
            <a:spcBef>
              <a:spcPct val="0"/>
            </a:spcBef>
            <a:spcAft>
              <a:spcPct val="35000"/>
            </a:spcAft>
            <a:buNone/>
          </a:pPr>
          <a:r>
            <a:rPr lang="en-US" sz="1900" kern="1200" dirty="0"/>
            <a:t>Anticipate Rank List will be due at end of April like this year. </a:t>
          </a:r>
        </a:p>
      </dsp:txBody>
      <dsp:txXfrm>
        <a:off x="1057183" y="1805"/>
        <a:ext cx="9458416" cy="915310"/>
      </dsp:txXfrm>
    </dsp:sp>
    <dsp:sp modelId="{C12D0943-B74A-784F-B2A3-FCF4CF1D3B21}">
      <dsp:nvSpPr>
        <dsp:cNvPr id="0" name=""/>
        <dsp:cNvSpPr/>
      </dsp:nvSpPr>
      <dsp:spPr>
        <a:xfrm>
          <a:off x="0" y="1145944"/>
          <a:ext cx="10515600" cy="91531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6063C1D-1A7A-3846-810C-EF7A881E3EEF}">
      <dsp:nvSpPr>
        <dsp:cNvPr id="0" name=""/>
        <dsp:cNvSpPr/>
      </dsp:nvSpPr>
      <dsp:spPr>
        <a:xfrm>
          <a:off x="276881" y="1351889"/>
          <a:ext cx="503420" cy="503420"/>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62E5145-099F-1045-A643-360C646C47F3}">
      <dsp:nvSpPr>
        <dsp:cNvPr id="0" name=""/>
        <dsp:cNvSpPr/>
      </dsp:nvSpPr>
      <dsp:spPr>
        <a:xfrm>
          <a:off x="1057183" y="1145944"/>
          <a:ext cx="94584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844550">
            <a:lnSpc>
              <a:spcPct val="100000"/>
            </a:lnSpc>
            <a:spcBef>
              <a:spcPct val="0"/>
            </a:spcBef>
            <a:spcAft>
              <a:spcPct val="35000"/>
            </a:spcAft>
            <a:buNone/>
          </a:pPr>
          <a:r>
            <a:rPr lang="en-US" sz="1900" kern="1200" dirty="0"/>
            <a:t>Rising number of applicants,  ~ 157 applicants per year </a:t>
          </a:r>
        </a:p>
      </dsp:txBody>
      <dsp:txXfrm>
        <a:off x="1057183" y="1145944"/>
        <a:ext cx="9458416" cy="915310"/>
      </dsp:txXfrm>
    </dsp:sp>
    <dsp:sp modelId="{9B2C09A5-D964-4F4F-BE38-13B55176A668}">
      <dsp:nvSpPr>
        <dsp:cNvPr id="0" name=""/>
        <dsp:cNvSpPr/>
      </dsp:nvSpPr>
      <dsp:spPr>
        <a:xfrm>
          <a:off x="0" y="2290082"/>
          <a:ext cx="10515600" cy="91531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E50AFBD-175C-4261-8916-01716B8AADF4}">
      <dsp:nvSpPr>
        <dsp:cNvPr id="0" name=""/>
        <dsp:cNvSpPr/>
      </dsp:nvSpPr>
      <dsp:spPr>
        <a:xfrm>
          <a:off x="276881" y="2496027"/>
          <a:ext cx="503420" cy="503420"/>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7FAB526-1EB8-45BF-BE88-EC429523BF99}">
      <dsp:nvSpPr>
        <dsp:cNvPr id="0" name=""/>
        <dsp:cNvSpPr/>
      </dsp:nvSpPr>
      <dsp:spPr>
        <a:xfrm>
          <a:off x="1057183" y="2290082"/>
          <a:ext cx="94584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844550">
            <a:lnSpc>
              <a:spcPct val="100000"/>
            </a:lnSpc>
            <a:spcBef>
              <a:spcPct val="0"/>
            </a:spcBef>
            <a:spcAft>
              <a:spcPct val="35000"/>
            </a:spcAft>
            <a:buNone/>
          </a:pPr>
          <a:r>
            <a:rPr lang="en-US" sz="1900" kern="1200" dirty="0"/>
            <a:t>29 programs also have Integrated Thoracic Surgery residency programs </a:t>
          </a:r>
        </a:p>
        <a:p>
          <a:pPr marL="0" lvl="0" indent="0" algn="l" defTabSz="844550">
            <a:lnSpc>
              <a:spcPct val="100000"/>
            </a:lnSpc>
            <a:spcBef>
              <a:spcPct val="0"/>
            </a:spcBef>
            <a:spcAft>
              <a:spcPct val="35000"/>
            </a:spcAft>
            <a:buNone/>
          </a:pPr>
          <a:r>
            <a:rPr lang="en-US" sz="1900" kern="1200" dirty="0"/>
            <a:t>21 programs share a Program Director</a:t>
          </a:r>
        </a:p>
      </dsp:txBody>
      <dsp:txXfrm>
        <a:off x="1057183" y="2290082"/>
        <a:ext cx="9458416" cy="915310"/>
      </dsp:txXfrm>
    </dsp:sp>
    <dsp:sp modelId="{D8EC180E-C63F-4F4D-A56F-6FE6BF5E1BDC}">
      <dsp:nvSpPr>
        <dsp:cNvPr id="0" name=""/>
        <dsp:cNvSpPr/>
      </dsp:nvSpPr>
      <dsp:spPr>
        <a:xfrm>
          <a:off x="0" y="3434221"/>
          <a:ext cx="10515600" cy="91531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09C3EB1-5C66-D342-8476-2504D36A1D5E}">
      <dsp:nvSpPr>
        <dsp:cNvPr id="0" name=""/>
        <dsp:cNvSpPr/>
      </dsp:nvSpPr>
      <dsp:spPr>
        <a:xfrm>
          <a:off x="276881" y="3640166"/>
          <a:ext cx="503420" cy="503420"/>
        </a:xfrm>
        <a:prstGeom prst="rect">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3604894-3923-EB46-A522-02C2F94F725A}">
      <dsp:nvSpPr>
        <dsp:cNvPr id="0" name=""/>
        <dsp:cNvSpPr/>
      </dsp:nvSpPr>
      <dsp:spPr>
        <a:xfrm>
          <a:off x="1057183" y="3434221"/>
          <a:ext cx="94584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844550">
            <a:lnSpc>
              <a:spcPct val="100000"/>
            </a:lnSpc>
            <a:spcBef>
              <a:spcPct val="0"/>
            </a:spcBef>
            <a:spcAft>
              <a:spcPct val="35000"/>
            </a:spcAft>
            <a:buNone/>
          </a:pPr>
          <a:r>
            <a:rPr lang="en-US" sz="1900" kern="1200" dirty="0"/>
            <a:t> Hanukkah and 2 additional Federal Holidays in December / January </a:t>
          </a:r>
        </a:p>
      </dsp:txBody>
      <dsp:txXfrm>
        <a:off x="1057183" y="3434221"/>
        <a:ext cx="9458416" cy="91531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F25C22-A4B9-A349-862A-ECAD22D6AE53}">
      <dsp:nvSpPr>
        <dsp:cNvPr id="0" name=""/>
        <dsp:cNvSpPr/>
      </dsp:nvSpPr>
      <dsp:spPr>
        <a:xfrm rot="5400000">
          <a:off x="-275484" y="280361"/>
          <a:ext cx="1836560" cy="1285592"/>
        </a:xfrm>
        <a:prstGeom prst="chevron">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100000"/>
            </a:lnSpc>
            <a:spcBef>
              <a:spcPct val="0"/>
            </a:spcBef>
            <a:spcAft>
              <a:spcPct val="35000"/>
            </a:spcAft>
            <a:buNone/>
          </a:pPr>
          <a:endParaRPr lang="en-US" sz="1800" b="1" kern="1200" dirty="0"/>
        </a:p>
        <a:p>
          <a:pPr marL="0" lvl="0" indent="0" algn="ctr" defTabSz="800100">
            <a:lnSpc>
              <a:spcPct val="100000"/>
            </a:lnSpc>
            <a:spcBef>
              <a:spcPct val="0"/>
            </a:spcBef>
            <a:spcAft>
              <a:spcPct val="35000"/>
            </a:spcAft>
            <a:buNone/>
          </a:pPr>
          <a:r>
            <a:rPr lang="en-US" sz="2000" b="1" kern="1200" dirty="0"/>
            <a:t>Tuesday, January 20, 2026</a:t>
          </a:r>
        </a:p>
      </dsp:txBody>
      <dsp:txXfrm rot="-5400000">
        <a:off x="0" y="647673"/>
        <a:ext cx="1285592" cy="550968"/>
      </dsp:txXfrm>
    </dsp:sp>
    <dsp:sp modelId="{76CD285F-767F-FF45-AABC-E99C73482B53}">
      <dsp:nvSpPr>
        <dsp:cNvPr id="0" name=""/>
        <dsp:cNvSpPr/>
      </dsp:nvSpPr>
      <dsp:spPr>
        <a:xfrm rot="5400000">
          <a:off x="5634896" y="-4344426"/>
          <a:ext cx="1194391" cy="9892999"/>
        </a:xfrm>
        <a:prstGeom prst="round2Same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All programs extend interview offers</a:t>
          </a:r>
        </a:p>
      </dsp:txBody>
      <dsp:txXfrm rot="-5400000">
        <a:off x="1285593" y="63182"/>
        <a:ext cx="9834694" cy="1077781"/>
      </dsp:txXfrm>
    </dsp:sp>
    <dsp:sp modelId="{395B25CE-41A4-C54C-8643-E60526BD7C53}">
      <dsp:nvSpPr>
        <dsp:cNvPr id="0" name=""/>
        <dsp:cNvSpPr/>
      </dsp:nvSpPr>
      <dsp:spPr>
        <a:xfrm rot="5400000">
          <a:off x="-275484" y="1925383"/>
          <a:ext cx="1836560" cy="1285592"/>
        </a:xfrm>
        <a:prstGeom prst="chevron">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b="1" kern="1200" dirty="0"/>
            <a:t>48 Hours</a:t>
          </a:r>
        </a:p>
      </dsp:txBody>
      <dsp:txXfrm rot="-5400000">
        <a:off x="0" y="2292695"/>
        <a:ext cx="1285592" cy="550968"/>
      </dsp:txXfrm>
    </dsp:sp>
    <dsp:sp modelId="{E27E66B4-F986-DE4B-8592-59CAF67B732A}">
      <dsp:nvSpPr>
        <dsp:cNvPr id="0" name=""/>
        <dsp:cNvSpPr/>
      </dsp:nvSpPr>
      <dsp:spPr>
        <a:xfrm rot="5400000">
          <a:off x="5635210" y="-2699717"/>
          <a:ext cx="1193764" cy="9892999"/>
        </a:xfrm>
        <a:prstGeom prst="round2Same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Applicants have up to 48 hours to respond to the invitation before the program can release the invitation to another applicant</a:t>
          </a:r>
        </a:p>
      </dsp:txBody>
      <dsp:txXfrm rot="-5400000">
        <a:off x="1285593" y="1708175"/>
        <a:ext cx="9834724" cy="1077214"/>
      </dsp:txXfrm>
    </dsp:sp>
    <dsp:sp modelId="{ACE18C79-1D8E-B142-9D81-F24E3B7975CE}">
      <dsp:nvSpPr>
        <dsp:cNvPr id="0" name=""/>
        <dsp:cNvSpPr/>
      </dsp:nvSpPr>
      <dsp:spPr>
        <a:xfrm rot="5400000">
          <a:off x="-275484" y="3570406"/>
          <a:ext cx="1836560" cy="1285592"/>
        </a:xfrm>
        <a:prstGeom prst="chevron">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100000"/>
            </a:lnSpc>
            <a:spcBef>
              <a:spcPct val="0"/>
            </a:spcBef>
            <a:spcAft>
              <a:spcPct val="35000"/>
            </a:spcAft>
            <a:buNone/>
          </a:pPr>
          <a:endParaRPr lang="en-US" sz="2000" b="1" kern="1200" dirty="0"/>
        </a:p>
        <a:p>
          <a:pPr marL="0" lvl="0" indent="0" algn="ctr" defTabSz="889000">
            <a:lnSpc>
              <a:spcPct val="100000"/>
            </a:lnSpc>
            <a:spcBef>
              <a:spcPct val="0"/>
            </a:spcBef>
            <a:spcAft>
              <a:spcPct val="35000"/>
            </a:spcAft>
            <a:buNone/>
          </a:pPr>
          <a:r>
            <a:rPr lang="en-US" sz="2000" b="1" kern="1200" dirty="0"/>
            <a:t>Thursday, January 22, 2026</a:t>
          </a:r>
        </a:p>
      </dsp:txBody>
      <dsp:txXfrm rot="-5400000">
        <a:off x="0" y="3937718"/>
        <a:ext cx="1285592" cy="550968"/>
      </dsp:txXfrm>
    </dsp:sp>
    <dsp:sp modelId="{B713702B-101B-374A-B1FD-4D91C36C2C0B}">
      <dsp:nvSpPr>
        <dsp:cNvPr id="0" name=""/>
        <dsp:cNvSpPr/>
      </dsp:nvSpPr>
      <dsp:spPr>
        <a:xfrm rot="5400000">
          <a:off x="5635210" y="-1054695"/>
          <a:ext cx="1193764" cy="9892999"/>
        </a:xfrm>
        <a:prstGeom prst="round2Same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If programs have not heard from an applicant by the close of business on this date programs can send additional invitations to fill unfilled spots at their discretion</a:t>
          </a:r>
        </a:p>
      </dsp:txBody>
      <dsp:txXfrm rot="-5400000">
        <a:off x="1285593" y="3353197"/>
        <a:ext cx="9834724" cy="1077214"/>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8.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9.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0811C7-E8FC-9A45-A59A-9B7B61484327}" type="datetimeFigureOut">
              <a:rPr lang="en-US" smtClean="0"/>
              <a:t>5/1/25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4B88C5-6DB9-A644-9327-798541449EDB}" type="slidenum">
              <a:rPr lang="en-US" smtClean="0"/>
              <a:t>‹#›</a:t>
            </a:fld>
            <a:endParaRPr lang="en-US"/>
          </a:p>
        </p:txBody>
      </p:sp>
    </p:spTree>
    <p:extLst>
      <p:ext uri="{BB962C8B-B14F-4D97-AF65-F5344CB8AC3E}">
        <p14:creationId xmlns:p14="http://schemas.microsoft.com/office/powerpoint/2010/main" val="4135019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In an effort to improve transparency, predictability, and decrease the overall stress associated with the recruitment season for our applicants the TSDA on behalf of the Independent Thoracic surgery residency program directors has recommended Universal Offer Date for the 2025-2026 recruitment cycle.</a:t>
            </a:r>
          </a:p>
          <a:p>
            <a:endParaRPr lang="en-US" dirty="0"/>
          </a:p>
        </p:txBody>
      </p:sp>
      <p:sp>
        <p:nvSpPr>
          <p:cNvPr id="4" name="Slide Number Placeholder 3"/>
          <p:cNvSpPr>
            <a:spLocks noGrp="1"/>
          </p:cNvSpPr>
          <p:nvPr>
            <p:ph type="sldNum" sz="quarter" idx="5"/>
          </p:nvPr>
        </p:nvSpPr>
        <p:spPr/>
        <p:txBody>
          <a:bodyPr/>
          <a:lstStyle/>
          <a:p>
            <a:fld id="{824B88C5-6DB9-A644-9327-798541449EDB}" type="slidenum">
              <a:rPr lang="en-US" smtClean="0"/>
              <a:t>1</a:t>
            </a:fld>
            <a:endParaRPr lang="en-US"/>
          </a:p>
        </p:txBody>
      </p:sp>
    </p:spTree>
    <p:extLst>
      <p:ext uri="{BB962C8B-B14F-4D97-AF65-F5344CB8AC3E}">
        <p14:creationId xmlns:p14="http://schemas.microsoft.com/office/powerpoint/2010/main" val="21486870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4B88C5-6DB9-A644-9327-798541449EDB}" type="slidenum">
              <a:rPr lang="en-US" smtClean="0"/>
              <a:t>10</a:t>
            </a:fld>
            <a:endParaRPr lang="en-US"/>
          </a:p>
        </p:txBody>
      </p:sp>
    </p:spTree>
    <p:extLst>
      <p:ext uri="{BB962C8B-B14F-4D97-AF65-F5344CB8AC3E}">
        <p14:creationId xmlns:p14="http://schemas.microsoft.com/office/powerpoint/2010/main" val="12025812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adoption of a Universal offer date is in keeping with national recommendations by the Coalition for Physician Accountability, the Association of American Medical Colleges and the Organization for Program Director Associations and has already been adopted by many other surgical and procedural specialties </a:t>
            </a:r>
            <a:endParaRPr lang="en-US" dirty="0"/>
          </a:p>
        </p:txBody>
      </p:sp>
      <p:sp>
        <p:nvSpPr>
          <p:cNvPr id="4" name="Slide Number Placeholder 3"/>
          <p:cNvSpPr>
            <a:spLocks noGrp="1"/>
          </p:cNvSpPr>
          <p:nvPr>
            <p:ph type="sldNum" sz="quarter" idx="5"/>
          </p:nvPr>
        </p:nvSpPr>
        <p:spPr/>
        <p:txBody>
          <a:bodyPr/>
          <a:lstStyle/>
          <a:p>
            <a:fld id="{824B88C5-6DB9-A644-9327-798541449EDB}" type="slidenum">
              <a:rPr lang="en-US" smtClean="0"/>
              <a:t>2</a:t>
            </a:fld>
            <a:endParaRPr lang="en-US"/>
          </a:p>
        </p:txBody>
      </p:sp>
    </p:spTree>
    <p:extLst>
      <p:ext uri="{BB962C8B-B14F-4D97-AF65-F5344CB8AC3E}">
        <p14:creationId xmlns:p14="http://schemas.microsoft.com/office/powerpoint/2010/main" val="17626041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UOD will have many benefits for both applicants and programs. Specifically, it creates a common timeline for the interview invitation process which provides structure and predictability for both applicants and programs.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This will be less disruptive for applicants on busy clinical rotations/ night float rotations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It also importantly provides programs protected time for holistic review of residency applications </a:t>
            </a:r>
          </a:p>
          <a:p>
            <a:endParaRPr lang="en-US" dirty="0"/>
          </a:p>
        </p:txBody>
      </p:sp>
      <p:sp>
        <p:nvSpPr>
          <p:cNvPr id="4" name="Slide Number Placeholder 3"/>
          <p:cNvSpPr>
            <a:spLocks noGrp="1"/>
          </p:cNvSpPr>
          <p:nvPr>
            <p:ph type="sldNum" sz="quarter" idx="5"/>
          </p:nvPr>
        </p:nvSpPr>
        <p:spPr/>
        <p:txBody>
          <a:bodyPr/>
          <a:lstStyle/>
          <a:p>
            <a:fld id="{824B88C5-6DB9-A644-9327-798541449EDB}" type="slidenum">
              <a:rPr lang="en-US" smtClean="0"/>
              <a:t>3</a:t>
            </a:fld>
            <a:endParaRPr lang="en-US"/>
          </a:p>
        </p:txBody>
      </p:sp>
    </p:spTree>
    <p:extLst>
      <p:ext uri="{BB962C8B-B14F-4D97-AF65-F5344CB8AC3E}">
        <p14:creationId xmlns:p14="http://schemas.microsoft.com/office/powerpoint/2010/main" val="82557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Integrated thoracic surgery residency programs will commit to: </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Offer only as many interview invitations as spots available </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Guarantee an interview if the applicant responds by the deadline </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Publicly report participation in the Universal Offer Date either on their website, social media or in communication with applicants </a:t>
            </a:r>
          </a:p>
          <a:p>
            <a:pPr marL="0" marR="0">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824B88C5-6DB9-A644-9327-798541449EDB}" type="slidenum">
              <a:rPr lang="en-US" smtClean="0"/>
              <a:t>4</a:t>
            </a:fld>
            <a:endParaRPr lang="en-US"/>
          </a:p>
        </p:txBody>
      </p:sp>
    </p:spTree>
    <p:extLst>
      <p:ext uri="{BB962C8B-B14F-4D97-AF65-F5344CB8AC3E}">
        <p14:creationId xmlns:p14="http://schemas.microsoft.com/office/powerpoint/2010/main" val="38382068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Central to the success of this process is a mutual commitment by applicants and programs. </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Applicants should commit to:</a:t>
            </a:r>
          </a:p>
          <a:p>
            <a:pPr marL="0" marR="0">
              <a:spcBef>
                <a:spcPts val="0"/>
              </a:spcBef>
              <a:spcAft>
                <a:spcPts val="0"/>
              </a:spcAft>
            </a:pPr>
            <a:br>
              <a:rPr lang="en-US"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Calibri" panose="020F0502020204030204" pitchFamily="34" charset="0"/>
                <a:ea typeface="Calibri" panose="020F0502020204030204" pitchFamily="34" charset="0"/>
                <a:cs typeface="Times New Roman" panose="02020603050405020304" pitchFamily="18" charset="0"/>
              </a:rPr>
              <a:t>Review all interview invitations and thoughtfully plan acceptances </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Respond before the 48 hour deadline </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Do not hold interview spots they do not realistically plan on attending </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endParaRPr lang="en-US" dirty="0"/>
          </a:p>
        </p:txBody>
      </p:sp>
      <p:sp>
        <p:nvSpPr>
          <p:cNvPr id="4" name="Slide Number Placeholder 3"/>
          <p:cNvSpPr>
            <a:spLocks noGrp="1"/>
          </p:cNvSpPr>
          <p:nvPr>
            <p:ph type="sldNum" sz="quarter" idx="5"/>
          </p:nvPr>
        </p:nvSpPr>
        <p:spPr/>
        <p:txBody>
          <a:bodyPr/>
          <a:lstStyle/>
          <a:p>
            <a:fld id="{824B88C5-6DB9-A644-9327-798541449EDB}" type="slidenum">
              <a:rPr lang="en-US" smtClean="0"/>
              <a:t>5</a:t>
            </a:fld>
            <a:endParaRPr lang="en-US"/>
          </a:p>
        </p:txBody>
      </p:sp>
    </p:spTree>
    <p:extLst>
      <p:ext uri="{BB962C8B-B14F-4D97-AF65-F5344CB8AC3E}">
        <p14:creationId xmlns:p14="http://schemas.microsoft.com/office/powerpoint/2010/main" val="20038553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4B88C5-6DB9-A644-9327-798541449EDB}" type="slidenum">
              <a:rPr lang="en-US" smtClean="0"/>
              <a:t>6</a:t>
            </a:fld>
            <a:endParaRPr lang="en-US"/>
          </a:p>
        </p:txBody>
      </p:sp>
    </p:spTree>
    <p:extLst>
      <p:ext uri="{BB962C8B-B14F-4D97-AF65-F5344CB8AC3E}">
        <p14:creationId xmlns:p14="http://schemas.microsoft.com/office/powerpoint/2010/main" val="18944492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Majority of Interviews took place in Feb and March</a:t>
            </a:r>
          </a:p>
          <a:p>
            <a:endParaRPr lang="en-US" dirty="0"/>
          </a:p>
          <a:p>
            <a:r>
              <a:rPr lang="en-US" dirty="0"/>
              <a:t>January Interviews: 13 total, 10 V / 3 IP </a:t>
            </a:r>
          </a:p>
          <a:p>
            <a:r>
              <a:rPr lang="en-US" dirty="0"/>
              <a:t>February Interviews: 26 V (14 after Feb 17 ( /  32 IP (19 after Feb 17) </a:t>
            </a:r>
          </a:p>
          <a:p>
            <a:endParaRPr lang="en-US" dirty="0"/>
          </a:p>
          <a:p>
            <a:r>
              <a:rPr lang="en-US" dirty="0"/>
              <a:t>Interview data not available for 3 programs </a:t>
            </a:r>
          </a:p>
          <a:p>
            <a:endParaRPr lang="en-US" dirty="0"/>
          </a:p>
          <a:p>
            <a:r>
              <a:rPr lang="en-US" b="0" i="0" u="none" strike="noStrike" dirty="0">
                <a:solidFill>
                  <a:srgbClr val="212121"/>
                </a:solidFill>
                <a:effectLst/>
                <a:latin typeface="Aptos" panose="020B0004020202020204" pitchFamily="34" charset="0"/>
              </a:rPr>
              <a:t>48 programs sent invites out before Jan 20</a:t>
            </a:r>
            <a:r>
              <a:rPr lang="en-US" b="0" i="0" u="none" strike="noStrike" baseline="30000" dirty="0">
                <a:solidFill>
                  <a:srgbClr val="212121"/>
                </a:solidFill>
                <a:effectLst/>
                <a:latin typeface="Aptos" panose="020B0004020202020204" pitchFamily="34" charset="0"/>
              </a:rPr>
              <a:t>th</a:t>
            </a:r>
            <a:r>
              <a:rPr lang="en-US" b="0" i="0" u="none" strike="noStrike" dirty="0">
                <a:solidFill>
                  <a:srgbClr val="212121"/>
                </a:solidFill>
                <a:effectLst/>
                <a:latin typeface="Aptos" panose="020B0004020202020204" pitchFamily="34" charset="0"/>
              </a:rPr>
              <a:t> this year.  </a:t>
            </a:r>
          </a:p>
          <a:p>
            <a:r>
              <a:rPr lang="en-US" b="0" i="0" u="none" strike="noStrike" dirty="0">
                <a:solidFill>
                  <a:srgbClr val="212121"/>
                </a:solidFill>
                <a:effectLst/>
                <a:latin typeface="Aptos" panose="020B0004020202020204" pitchFamily="34" charset="0"/>
              </a:rPr>
              <a:t>Of those, 22 programs offered virtual interviews ( 2 offered one V and IP interview date). </a:t>
            </a:r>
          </a:p>
          <a:p>
            <a:r>
              <a:rPr lang="en-US" b="0" i="0" u="none" strike="noStrike" dirty="0">
                <a:solidFill>
                  <a:srgbClr val="212121"/>
                </a:solidFill>
                <a:effectLst/>
                <a:latin typeface="Aptos" panose="020B0004020202020204" pitchFamily="34" charset="0"/>
              </a:rPr>
              <a:t>Of the 26 programs that offered in person interviews, all offered IP interviews on at least 2 dates in Jan/Feb/Mar </a:t>
            </a:r>
            <a:endParaRPr lang="en-US" dirty="0"/>
          </a:p>
        </p:txBody>
      </p:sp>
      <p:sp>
        <p:nvSpPr>
          <p:cNvPr id="4" name="Slide Number Placeholder 3"/>
          <p:cNvSpPr>
            <a:spLocks noGrp="1"/>
          </p:cNvSpPr>
          <p:nvPr>
            <p:ph type="sldNum" sz="quarter" idx="5"/>
          </p:nvPr>
        </p:nvSpPr>
        <p:spPr/>
        <p:txBody>
          <a:bodyPr/>
          <a:lstStyle/>
          <a:p>
            <a:fld id="{824B88C5-6DB9-A644-9327-798541449EDB}" type="slidenum">
              <a:rPr lang="en-US" smtClean="0"/>
              <a:t>7</a:t>
            </a:fld>
            <a:endParaRPr lang="en-US"/>
          </a:p>
        </p:txBody>
      </p:sp>
    </p:spTree>
    <p:extLst>
      <p:ext uri="{BB962C8B-B14F-4D97-AF65-F5344CB8AC3E}">
        <p14:creationId xmlns:p14="http://schemas.microsoft.com/office/powerpoint/2010/main" val="2097595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4B88C5-6DB9-A644-9327-798541449EDB}" type="slidenum">
              <a:rPr lang="en-US" smtClean="0"/>
              <a:t>8</a:t>
            </a:fld>
            <a:endParaRPr lang="en-US"/>
          </a:p>
        </p:txBody>
      </p:sp>
    </p:spTree>
    <p:extLst>
      <p:ext uri="{BB962C8B-B14F-4D97-AF65-F5344CB8AC3E}">
        <p14:creationId xmlns:p14="http://schemas.microsoft.com/office/powerpoint/2010/main" val="17399506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Based on the experiences of other surgical programs The timeline for Universal offer date is as follows: </a:t>
            </a:r>
          </a:p>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Programs will extend initial interview offers to applicants on Tuesday, January 20</a:t>
            </a:r>
            <a:r>
              <a:rPr lang="en-US" sz="1200"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US" sz="1200" dirty="0">
                <a:effectLst/>
                <a:latin typeface="Calibri" panose="020F0502020204030204" pitchFamily="34" charset="0"/>
                <a:ea typeface="Calibri" panose="020F0502020204030204" pitchFamily="34" charset="0"/>
                <a:cs typeface="Times New Roman" panose="02020603050405020304" pitchFamily="18" charset="0"/>
              </a:rPr>
              <a:t> in their usual fashion</a:t>
            </a:r>
          </a:p>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This date was chosen because it was felt that it would provide ample time for application review </a:t>
            </a:r>
          </a:p>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Applicants should respond to interview invitations with an acceptance or declination by close of business on, Thursday  January 22</a:t>
            </a:r>
            <a:r>
              <a:rPr lang="en-US" sz="1200" baseline="30000" dirty="0">
                <a:effectLst/>
                <a:latin typeface="Calibri" panose="020F0502020204030204" pitchFamily="34" charset="0"/>
                <a:ea typeface="Calibri" panose="020F0502020204030204" pitchFamily="34" charset="0"/>
                <a:cs typeface="Times New Roman" panose="02020603050405020304" pitchFamily="18" charset="0"/>
              </a:rPr>
              <a:t>nd</a:t>
            </a: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r>
              <a:rPr lang="en-US" sz="1200" baseline="300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 If programs have unfilled spots for interviews after this first round of scheduling they can then start sending out additional interview invitations after the 48 hour period.  </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Time line allows for institutions with both / all pathways </a:t>
            </a:r>
            <a:r>
              <a:rPr lang="en-US" sz="1200">
                <a:effectLst/>
                <a:latin typeface="Calibri" panose="020F0502020204030204" pitchFamily="34" charset="0"/>
                <a:ea typeface="Calibri" panose="020F0502020204030204" pitchFamily="34" charset="0"/>
                <a:cs typeface="Times New Roman" panose="02020603050405020304" pitchFamily="18" charset="0"/>
              </a:rPr>
              <a:t>to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Central to the success of this process is a mutual commitment by applicants and programs.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r>
              <a:rPr lang="en-US" b="0" i="0" u="none" strike="noStrike" dirty="0">
                <a:solidFill>
                  <a:srgbClr val="212121"/>
                </a:solidFill>
                <a:effectLst/>
                <a:latin typeface="Aptos" panose="020B0004020202020204" pitchFamily="34" charset="0"/>
              </a:rPr>
              <a:t>48 programs sent invites out before Jan 20</a:t>
            </a:r>
            <a:r>
              <a:rPr lang="en-US" b="0" i="0" u="none" strike="noStrike" baseline="30000" dirty="0">
                <a:solidFill>
                  <a:srgbClr val="212121"/>
                </a:solidFill>
                <a:effectLst/>
                <a:latin typeface="Aptos" panose="020B0004020202020204" pitchFamily="34" charset="0"/>
              </a:rPr>
              <a:t>th</a:t>
            </a:r>
            <a:r>
              <a:rPr lang="en-US" b="0" i="0" u="none" strike="noStrike" dirty="0">
                <a:solidFill>
                  <a:srgbClr val="212121"/>
                </a:solidFill>
                <a:effectLst/>
                <a:latin typeface="Aptos" panose="020B0004020202020204" pitchFamily="34" charset="0"/>
              </a:rPr>
              <a:t> this year.  </a:t>
            </a:r>
          </a:p>
          <a:p>
            <a:r>
              <a:rPr lang="en-US" b="0" i="0" u="none" strike="noStrike" dirty="0">
                <a:solidFill>
                  <a:srgbClr val="212121"/>
                </a:solidFill>
                <a:effectLst/>
                <a:latin typeface="Aptos" panose="020B0004020202020204" pitchFamily="34" charset="0"/>
              </a:rPr>
              <a:t>Of those, 22 programs offered virtual interviews ( 2 offered one V and IP interview date). </a:t>
            </a:r>
          </a:p>
          <a:p>
            <a:r>
              <a:rPr lang="en-US" b="0" i="0" u="none" strike="noStrike" dirty="0">
                <a:solidFill>
                  <a:srgbClr val="212121"/>
                </a:solidFill>
                <a:effectLst/>
                <a:latin typeface="Aptos" panose="020B0004020202020204" pitchFamily="34" charset="0"/>
              </a:rPr>
              <a:t>Of the 26 programs that offered in person interviews, all offered IP interviews on at least 2 dates in Jan/Feb/Mar </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824B88C5-6DB9-A644-9327-798541449EDB}" type="slidenum">
              <a:rPr lang="en-US" smtClean="0"/>
              <a:t>9</a:t>
            </a:fld>
            <a:endParaRPr lang="en-US"/>
          </a:p>
        </p:txBody>
      </p:sp>
    </p:spTree>
    <p:extLst>
      <p:ext uri="{BB962C8B-B14F-4D97-AF65-F5344CB8AC3E}">
        <p14:creationId xmlns:p14="http://schemas.microsoft.com/office/powerpoint/2010/main" val="3416129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276C2F0-41F9-4743-A438-5C2132E56373}" type="datetimeFigureOut">
              <a:rPr lang="en-US" smtClean="0"/>
              <a:t>5/1/25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B3F4D8-A8B1-4A7A-84B4-4C6586F44C2A}" type="slidenum">
              <a:rPr lang="en-US" smtClean="0"/>
              <a:t>‹#›</a:t>
            </a:fld>
            <a:endParaRPr lang="en-US"/>
          </a:p>
        </p:txBody>
      </p:sp>
    </p:spTree>
    <p:extLst>
      <p:ext uri="{BB962C8B-B14F-4D97-AF65-F5344CB8AC3E}">
        <p14:creationId xmlns:p14="http://schemas.microsoft.com/office/powerpoint/2010/main" val="3147049158"/>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76C2F0-41F9-4743-A438-5C2132E56373}" type="datetimeFigureOut">
              <a:rPr lang="en-US" smtClean="0"/>
              <a:t>5/1/25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B3F4D8-A8B1-4A7A-84B4-4C6586F44C2A}" type="slidenum">
              <a:rPr lang="en-US" smtClean="0"/>
              <a:t>‹#›</a:t>
            </a:fld>
            <a:endParaRPr lang="en-US"/>
          </a:p>
        </p:txBody>
      </p:sp>
    </p:spTree>
    <p:extLst>
      <p:ext uri="{BB962C8B-B14F-4D97-AF65-F5344CB8AC3E}">
        <p14:creationId xmlns:p14="http://schemas.microsoft.com/office/powerpoint/2010/main" val="3215379254"/>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987879"/>
            <a:ext cx="7734300" cy="518908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76C2F0-41F9-4743-A438-5C2132E56373}" type="datetimeFigureOut">
              <a:rPr lang="en-US" smtClean="0"/>
              <a:t>5/1/25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B3F4D8-A8B1-4A7A-84B4-4C6586F44C2A}" type="slidenum">
              <a:rPr lang="en-US" smtClean="0"/>
              <a:t>‹#›</a:t>
            </a:fld>
            <a:endParaRPr lang="en-US"/>
          </a:p>
        </p:txBody>
      </p:sp>
    </p:spTree>
    <p:extLst>
      <p:ext uri="{BB962C8B-B14F-4D97-AF65-F5344CB8AC3E}">
        <p14:creationId xmlns:p14="http://schemas.microsoft.com/office/powerpoint/2010/main" val="1428869950"/>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76C2F0-41F9-4743-A438-5C2132E56373}" type="datetimeFigureOut">
              <a:rPr lang="en-US" smtClean="0"/>
              <a:t>5/1/25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B3F4D8-A8B1-4A7A-84B4-4C6586F44C2A}" type="slidenum">
              <a:rPr lang="en-US" smtClean="0"/>
              <a:t>‹#›</a:t>
            </a:fld>
            <a:endParaRPr lang="en-US"/>
          </a:p>
        </p:txBody>
      </p:sp>
    </p:spTree>
    <p:extLst>
      <p:ext uri="{BB962C8B-B14F-4D97-AF65-F5344CB8AC3E}">
        <p14:creationId xmlns:p14="http://schemas.microsoft.com/office/powerpoint/2010/main" val="3364067883"/>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76C2F0-41F9-4743-A438-5C2132E56373}" type="datetimeFigureOut">
              <a:rPr lang="en-US" smtClean="0"/>
              <a:t>5/1/25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B3F4D8-A8B1-4A7A-84B4-4C6586F44C2A}" type="slidenum">
              <a:rPr lang="en-US" smtClean="0"/>
              <a:t>‹#›</a:t>
            </a:fld>
            <a:endParaRPr lang="en-US"/>
          </a:p>
        </p:txBody>
      </p:sp>
    </p:spTree>
    <p:extLst>
      <p:ext uri="{BB962C8B-B14F-4D97-AF65-F5344CB8AC3E}">
        <p14:creationId xmlns:p14="http://schemas.microsoft.com/office/powerpoint/2010/main" val="978164233"/>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276C2F0-41F9-4743-A438-5C2132E56373}" type="datetimeFigureOut">
              <a:rPr lang="en-US" smtClean="0"/>
              <a:t>5/1/25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B3F4D8-A8B1-4A7A-84B4-4C6586F44C2A}" type="slidenum">
              <a:rPr lang="en-US" smtClean="0"/>
              <a:t>‹#›</a:t>
            </a:fld>
            <a:endParaRPr lang="en-US"/>
          </a:p>
        </p:txBody>
      </p:sp>
    </p:spTree>
    <p:extLst>
      <p:ext uri="{BB962C8B-B14F-4D97-AF65-F5344CB8AC3E}">
        <p14:creationId xmlns:p14="http://schemas.microsoft.com/office/powerpoint/2010/main" val="3382780432"/>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947056"/>
            <a:ext cx="10515600" cy="743631"/>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276C2F0-41F9-4743-A438-5C2132E56373}" type="datetimeFigureOut">
              <a:rPr lang="en-US" smtClean="0"/>
              <a:t>5/1/25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B3F4D8-A8B1-4A7A-84B4-4C6586F44C2A}" type="slidenum">
              <a:rPr lang="en-US" smtClean="0"/>
              <a:t>‹#›</a:t>
            </a:fld>
            <a:endParaRPr lang="en-US"/>
          </a:p>
        </p:txBody>
      </p:sp>
    </p:spTree>
    <p:extLst>
      <p:ext uri="{BB962C8B-B14F-4D97-AF65-F5344CB8AC3E}">
        <p14:creationId xmlns:p14="http://schemas.microsoft.com/office/powerpoint/2010/main" val="646225580"/>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276C2F0-41F9-4743-A438-5C2132E56373}" type="datetimeFigureOut">
              <a:rPr lang="en-US" smtClean="0"/>
              <a:t>5/1/25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B3F4D8-A8B1-4A7A-84B4-4C6586F44C2A}" type="slidenum">
              <a:rPr lang="en-US" smtClean="0"/>
              <a:t>‹#›</a:t>
            </a:fld>
            <a:endParaRPr lang="en-US"/>
          </a:p>
        </p:txBody>
      </p:sp>
    </p:spTree>
    <p:extLst>
      <p:ext uri="{BB962C8B-B14F-4D97-AF65-F5344CB8AC3E}">
        <p14:creationId xmlns:p14="http://schemas.microsoft.com/office/powerpoint/2010/main" val="329677466"/>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76C2F0-41F9-4743-A438-5C2132E56373}" type="datetimeFigureOut">
              <a:rPr lang="en-US" smtClean="0"/>
              <a:t>5/1/25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B3F4D8-A8B1-4A7A-84B4-4C6586F44C2A}" type="slidenum">
              <a:rPr lang="en-US" smtClean="0"/>
              <a:t>‹#›</a:t>
            </a:fld>
            <a:endParaRPr lang="en-US"/>
          </a:p>
        </p:txBody>
      </p:sp>
    </p:spTree>
    <p:extLst>
      <p:ext uri="{BB962C8B-B14F-4D97-AF65-F5344CB8AC3E}">
        <p14:creationId xmlns:p14="http://schemas.microsoft.com/office/powerpoint/2010/main" val="1345630028"/>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987424"/>
            <a:ext cx="3932237" cy="1069975"/>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76C2F0-41F9-4743-A438-5C2132E56373}" type="datetimeFigureOut">
              <a:rPr lang="en-US" smtClean="0"/>
              <a:t>5/1/25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B3F4D8-A8B1-4A7A-84B4-4C6586F44C2A}" type="slidenum">
              <a:rPr lang="en-US" smtClean="0"/>
              <a:t>‹#›</a:t>
            </a:fld>
            <a:endParaRPr lang="en-US"/>
          </a:p>
        </p:txBody>
      </p:sp>
    </p:spTree>
    <p:extLst>
      <p:ext uri="{BB962C8B-B14F-4D97-AF65-F5344CB8AC3E}">
        <p14:creationId xmlns:p14="http://schemas.microsoft.com/office/powerpoint/2010/main" val="1310665972"/>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987424"/>
            <a:ext cx="3932237" cy="1069975"/>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76C2F0-41F9-4743-A438-5C2132E56373}" type="datetimeFigureOut">
              <a:rPr lang="en-US" smtClean="0"/>
              <a:t>5/1/25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B3F4D8-A8B1-4A7A-84B4-4C6586F44C2A}" type="slidenum">
              <a:rPr lang="en-US" smtClean="0"/>
              <a:t>‹#›</a:t>
            </a:fld>
            <a:endParaRPr lang="en-US"/>
          </a:p>
        </p:txBody>
      </p:sp>
    </p:spTree>
    <p:extLst>
      <p:ext uri="{BB962C8B-B14F-4D97-AF65-F5344CB8AC3E}">
        <p14:creationId xmlns:p14="http://schemas.microsoft.com/office/powerpoint/2010/main" val="2168563689"/>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990480"/>
            <a:ext cx="10515600" cy="70020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76C2F0-41F9-4743-A438-5C2132E56373}" type="datetimeFigureOut">
              <a:rPr lang="en-US" smtClean="0"/>
              <a:t>5/1/25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B3F4D8-A8B1-4A7A-84B4-4C6586F44C2A}" type="slidenum">
              <a:rPr lang="en-US" smtClean="0"/>
              <a:t>‹#›</a:t>
            </a:fld>
            <a:endParaRPr lang="en-US"/>
          </a:p>
        </p:txBody>
      </p:sp>
      <p:pic>
        <p:nvPicPr>
          <p:cNvPr id="7" name="Picture 6"/>
          <p:cNvPicPr>
            <a:picLocks noChangeAspect="1"/>
          </p:cNvPicPr>
          <p:nvPr userDrawn="1"/>
        </p:nvPicPr>
        <p:blipFill>
          <a:blip r:embed="rId13"/>
          <a:stretch>
            <a:fillRect/>
          </a:stretch>
        </p:blipFill>
        <p:spPr>
          <a:xfrm>
            <a:off x="218155" y="96045"/>
            <a:ext cx="4865030" cy="804742"/>
          </a:xfrm>
          <a:prstGeom prst="rect">
            <a:avLst/>
          </a:prstGeom>
        </p:spPr>
      </p:pic>
    </p:spTree>
    <p:extLst>
      <p:ext uri="{BB962C8B-B14F-4D97-AF65-F5344CB8AC3E}">
        <p14:creationId xmlns:p14="http://schemas.microsoft.com/office/powerpoint/2010/main" val="40604881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advClick="0"/>
    </mc:Choice>
    <mc:Fallback>
      <p:transition spd="slow" advClick="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7.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E5AF8-9493-8A2C-673D-89A8622CBDC3}"/>
              </a:ext>
            </a:extLst>
          </p:cNvPr>
          <p:cNvSpPr>
            <a:spLocks noGrp="1"/>
          </p:cNvSpPr>
          <p:nvPr>
            <p:ph type="title"/>
          </p:nvPr>
        </p:nvSpPr>
        <p:spPr>
          <a:xfrm>
            <a:off x="685346" y="1481138"/>
            <a:ext cx="10515600" cy="2852737"/>
          </a:xfrm>
        </p:spPr>
        <p:txBody>
          <a:bodyPr/>
          <a:lstStyle/>
          <a:p>
            <a:r>
              <a:rPr lang="en-US" dirty="0"/>
              <a:t>Universal Offer Date</a:t>
            </a:r>
          </a:p>
        </p:txBody>
      </p:sp>
      <p:sp>
        <p:nvSpPr>
          <p:cNvPr id="3" name="Text Placeholder 2">
            <a:extLst>
              <a:ext uri="{FF2B5EF4-FFF2-40B4-BE49-F238E27FC236}">
                <a16:creationId xmlns:a16="http://schemas.microsoft.com/office/drawing/2014/main" id="{F79BE42B-D714-4498-F7D0-FD77C9103174}"/>
              </a:ext>
            </a:extLst>
          </p:cNvPr>
          <p:cNvSpPr>
            <a:spLocks noGrp="1"/>
          </p:cNvSpPr>
          <p:nvPr>
            <p:ph type="body" idx="1"/>
          </p:nvPr>
        </p:nvSpPr>
        <p:spPr>
          <a:xfrm>
            <a:off x="538843" y="4333875"/>
            <a:ext cx="10808607" cy="2262868"/>
          </a:xfrm>
        </p:spPr>
        <p:txBody>
          <a:bodyPr>
            <a:normAutofit/>
          </a:bodyPr>
          <a:lstStyle/>
          <a:p>
            <a:r>
              <a:rPr lang="en-US" sz="2800" dirty="0"/>
              <a:t>Independent Thoracic Fellowship Recruitment 2025-2026</a:t>
            </a:r>
          </a:p>
          <a:p>
            <a:r>
              <a:rPr lang="en-US" sz="2800" dirty="0"/>
              <a:t>Universal Offer Date Task Force</a:t>
            </a:r>
          </a:p>
          <a:p>
            <a:r>
              <a:rPr lang="en-US" sz="2800" dirty="0"/>
              <a:t>Kathleen </a:t>
            </a:r>
            <a:r>
              <a:rPr lang="en-US" sz="2800" dirty="0" err="1"/>
              <a:t>Berfield</a:t>
            </a:r>
            <a:r>
              <a:rPr lang="en-US" sz="2800" dirty="0"/>
              <a:t>, MD </a:t>
            </a:r>
          </a:p>
          <a:p>
            <a:endParaRPr lang="en-US" sz="2800" dirty="0"/>
          </a:p>
        </p:txBody>
      </p:sp>
    </p:spTree>
    <p:extLst>
      <p:ext uri="{BB962C8B-B14F-4D97-AF65-F5344CB8AC3E}">
        <p14:creationId xmlns:p14="http://schemas.microsoft.com/office/powerpoint/2010/main" val="1025893297"/>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F97E8-25D3-2FA5-2E2E-DBC96063F5D7}"/>
              </a:ext>
            </a:extLst>
          </p:cNvPr>
          <p:cNvSpPr>
            <a:spLocks noGrp="1"/>
          </p:cNvSpPr>
          <p:nvPr>
            <p:ph type="title"/>
          </p:nvPr>
        </p:nvSpPr>
        <p:spPr>
          <a:xfrm>
            <a:off x="838200" y="1347319"/>
            <a:ext cx="10515600" cy="700208"/>
          </a:xfrm>
        </p:spPr>
        <p:txBody>
          <a:bodyPr/>
          <a:lstStyle/>
          <a:p>
            <a:r>
              <a:rPr lang="en-US" dirty="0"/>
              <a:t>UOD Task Force </a:t>
            </a:r>
          </a:p>
        </p:txBody>
      </p:sp>
      <p:sp>
        <p:nvSpPr>
          <p:cNvPr id="5" name="Content Placeholder 4">
            <a:extLst>
              <a:ext uri="{FF2B5EF4-FFF2-40B4-BE49-F238E27FC236}">
                <a16:creationId xmlns:a16="http://schemas.microsoft.com/office/drawing/2014/main" id="{7A7B55D8-D0FC-2EAC-E28E-82B3DEC30238}"/>
              </a:ext>
            </a:extLst>
          </p:cNvPr>
          <p:cNvSpPr>
            <a:spLocks noGrp="1"/>
          </p:cNvSpPr>
          <p:nvPr>
            <p:ph idx="1"/>
          </p:nvPr>
        </p:nvSpPr>
        <p:spPr>
          <a:xfrm>
            <a:off x="838200" y="2182464"/>
            <a:ext cx="10515600" cy="4351338"/>
          </a:xfrm>
        </p:spPr>
        <p:txBody>
          <a:bodyPr/>
          <a:lstStyle/>
          <a:p>
            <a:r>
              <a:rPr lang="en-US" dirty="0"/>
              <a:t>Kathleen </a:t>
            </a:r>
            <a:r>
              <a:rPr lang="en-US" dirty="0" err="1"/>
              <a:t>Berfield</a:t>
            </a:r>
            <a:r>
              <a:rPr lang="en-US" dirty="0"/>
              <a:t>, MD </a:t>
            </a:r>
          </a:p>
          <a:p>
            <a:r>
              <a:rPr lang="en-US" dirty="0"/>
              <a:t>Ahmet </a:t>
            </a:r>
            <a:r>
              <a:rPr lang="en-US" dirty="0" err="1"/>
              <a:t>Kilic</a:t>
            </a:r>
            <a:r>
              <a:rPr lang="en-US" dirty="0"/>
              <a:t>, ND </a:t>
            </a:r>
          </a:p>
          <a:p>
            <a:r>
              <a:rPr lang="en-US" dirty="0"/>
              <a:t>Rita Milewski, MD </a:t>
            </a:r>
          </a:p>
          <a:p>
            <a:r>
              <a:rPr lang="en-US" dirty="0"/>
              <a:t>Sara Pereira, MD</a:t>
            </a:r>
          </a:p>
        </p:txBody>
      </p:sp>
    </p:spTree>
    <p:extLst>
      <p:ext uri="{BB962C8B-B14F-4D97-AF65-F5344CB8AC3E}">
        <p14:creationId xmlns:p14="http://schemas.microsoft.com/office/powerpoint/2010/main" val="1016652716"/>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824F370-215D-5141-8184-7F32CEF912B1}"/>
              </a:ext>
            </a:extLst>
          </p:cNvPr>
          <p:cNvSpPr>
            <a:spLocks noGrp="1"/>
          </p:cNvSpPr>
          <p:nvPr>
            <p:ph type="title"/>
          </p:nvPr>
        </p:nvSpPr>
        <p:spPr>
          <a:xfrm>
            <a:off x="838200" y="990480"/>
            <a:ext cx="10515600" cy="700208"/>
          </a:xfrm>
        </p:spPr>
        <p:txBody>
          <a:bodyPr anchor="ctr">
            <a:normAutofit/>
          </a:bodyPr>
          <a:lstStyle/>
          <a:p>
            <a:r>
              <a:rPr lang="en-US" dirty="0"/>
              <a:t>Universal Offer Date Background</a:t>
            </a:r>
          </a:p>
        </p:txBody>
      </p:sp>
      <p:graphicFrame>
        <p:nvGraphicFramePr>
          <p:cNvPr id="8" name="Content Placeholder 4">
            <a:extLst>
              <a:ext uri="{FF2B5EF4-FFF2-40B4-BE49-F238E27FC236}">
                <a16:creationId xmlns:a16="http://schemas.microsoft.com/office/drawing/2014/main" id="{9D90A264-1E85-47DA-4B19-471FA470CB8D}"/>
              </a:ext>
            </a:extLst>
          </p:cNvPr>
          <p:cNvGraphicFramePr>
            <a:graphicFrameLocks noGrp="1"/>
          </p:cNvGraphicFramePr>
          <p:nvPr>
            <p:ph idx="1"/>
            <p:extLst>
              <p:ext uri="{D42A27DB-BD31-4B8C-83A1-F6EECF244321}">
                <p14:modId xmlns:p14="http://schemas.microsoft.com/office/powerpoint/2010/main" val="168778253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27453623"/>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C8B87-9B7D-FC6F-7785-6207EF175BE1}"/>
              </a:ext>
            </a:extLst>
          </p:cNvPr>
          <p:cNvSpPr>
            <a:spLocks noGrp="1"/>
          </p:cNvSpPr>
          <p:nvPr>
            <p:ph type="title"/>
          </p:nvPr>
        </p:nvSpPr>
        <p:spPr>
          <a:xfrm>
            <a:off x="838200" y="990480"/>
            <a:ext cx="10515600" cy="700208"/>
          </a:xfrm>
        </p:spPr>
        <p:txBody>
          <a:bodyPr anchor="ctr">
            <a:normAutofit/>
          </a:bodyPr>
          <a:lstStyle/>
          <a:p>
            <a:r>
              <a:rPr lang="en-US" dirty="0"/>
              <a:t>Benefits of a Universal Offer Date</a:t>
            </a:r>
          </a:p>
        </p:txBody>
      </p:sp>
      <p:graphicFrame>
        <p:nvGraphicFramePr>
          <p:cNvPr id="5" name="Content Placeholder 2">
            <a:extLst>
              <a:ext uri="{FF2B5EF4-FFF2-40B4-BE49-F238E27FC236}">
                <a16:creationId xmlns:a16="http://schemas.microsoft.com/office/drawing/2014/main" id="{E36FF187-E9FB-DEA0-4A86-31C75DE5ADB5}"/>
              </a:ext>
            </a:extLst>
          </p:cNvPr>
          <p:cNvGraphicFramePr>
            <a:graphicFrameLocks noGrp="1"/>
          </p:cNvGraphicFramePr>
          <p:nvPr>
            <p:ph idx="1"/>
            <p:extLst>
              <p:ext uri="{D42A27DB-BD31-4B8C-83A1-F6EECF244321}">
                <p14:modId xmlns:p14="http://schemas.microsoft.com/office/powerpoint/2010/main" val="188904700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22069939"/>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D0417-F7CD-CE0E-AD8E-AD6408B8EEBF}"/>
              </a:ext>
            </a:extLst>
          </p:cNvPr>
          <p:cNvSpPr>
            <a:spLocks noGrp="1"/>
          </p:cNvSpPr>
          <p:nvPr>
            <p:ph type="title"/>
          </p:nvPr>
        </p:nvSpPr>
        <p:spPr>
          <a:xfrm>
            <a:off x="449094" y="1047597"/>
            <a:ext cx="3480881" cy="5547756"/>
          </a:xfrm>
        </p:spPr>
        <p:txBody>
          <a:bodyPr/>
          <a:lstStyle/>
          <a:p>
            <a:r>
              <a:rPr lang="en-US" dirty="0"/>
              <a:t>Program Commitment:</a:t>
            </a:r>
          </a:p>
        </p:txBody>
      </p:sp>
      <p:graphicFrame>
        <p:nvGraphicFramePr>
          <p:cNvPr id="4" name="Content Placeholder 2">
            <a:extLst>
              <a:ext uri="{FF2B5EF4-FFF2-40B4-BE49-F238E27FC236}">
                <a16:creationId xmlns:a16="http://schemas.microsoft.com/office/drawing/2014/main" id="{E964B9B0-FFBB-A45A-F626-5C9DFD33F292}"/>
              </a:ext>
            </a:extLst>
          </p:cNvPr>
          <p:cNvGraphicFramePr>
            <a:graphicFrameLocks noGrp="1"/>
          </p:cNvGraphicFramePr>
          <p:nvPr>
            <p:ph idx="1"/>
            <p:extLst>
              <p:ext uri="{D42A27DB-BD31-4B8C-83A1-F6EECF244321}">
                <p14:modId xmlns:p14="http://schemas.microsoft.com/office/powerpoint/2010/main" val="2378154192"/>
              </p:ext>
            </p:extLst>
          </p:nvPr>
        </p:nvGraphicFramePr>
        <p:xfrm>
          <a:off x="2633100" y="1417064"/>
          <a:ext cx="10335491" cy="21696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Content Placeholder 2">
            <a:extLst>
              <a:ext uri="{FF2B5EF4-FFF2-40B4-BE49-F238E27FC236}">
                <a16:creationId xmlns:a16="http://schemas.microsoft.com/office/drawing/2014/main" id="{9FAF523C-2630-936F-0526-250467C6C601}"/>
              </a:ext>
            </a:extLst>
          </p:cNvPr>
          <p:cNvGraphicFramePr>
            <a:graphicFrameLocks/>
          </p:cNvGraphicFramePr>
          <p:nvPr>
            <p:extLst>
              <p:ext uri="{D42A27DB-BD31-4B8C-83A1-F6EECF244321}">
                <p14:modId xmlns:p14="http://schemas.microsoft.com/office/powerpoint/2010/main" val="721449299"/>
              </p:ext>
            </p:extLst>
          </p:nvPr>
        </p:nvGraphicFramePr>
        <p:xfrm>
          <a:off x="3106134" y="3857649"/>
          <a:ext cx="9862457" cy="216965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640297690"/>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98A6B-4234-B43D-444B-999E557344A4}"/>
              </a:ext>
            </a:extLst>
          </p:cNvPr>
          <p:cNvSpPr>
            <a:spLocks noGrp="1"/>
          </p:cNvSpPr>
          <p:nvPr>
            <p:ph type="title"/>
          </p:nvPr>
        </p:nvSpPr>
        <p:spPr>
          <a:xfrm>
            <a:off x="838200" y="1475521"/>
            <a:ext cx="10515600" cy="700208"/>
          </a:xfrm>
        </p:spPr>
        <p:txBody>
          <a:bodyPr anchor="ctr">
            <a:normAutofit/>
          </a:bodyPr>
          <a:lstStyle/>
          <a:p>
            <a:r>
              <a:rPr lang="en-US" dirty="0"/>
              <a:t>Applicant Commitment: </a:t>
            </a:r>
          </a:p>
        </p:txBody>
      </p:sp>
      <p:graphicFrame>
        <p:nvGraphicFramePr>
          <p:cNvPr id="12" name="Content Placeholder 2">
            <a:extLst>
              <a:ext uri="{FF2B5EF4-FFF2-40B4-BE49-F238E27FC236}">
                <a16:creationId xmlns:a16="http://schemas.microsoft.com/office/drawing/2014/main" id="{746EB14E-D0F6-EA45-EDFF-A39734A9D142}"/>
              </a:ext>
            </a:extLst>
          </p:cNvPr>
          <p:cNvGraphicFramePr>
            <a:graphicFrameLocks noGrp="1"/>
          </p:cNvGraphicFramePr>
          <p:nvPr>
            <p:ph idx="1"/>
            <p:extLst>
              <p:ext uri="{D42A27DB-BD31-4B8C-83A1-F6EECF244321}">
                <p14:modId xmlns:p14="http://schemas.microsoft.com/office/powerpoint/2010/main" val="44739516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03660332"/>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4E66B-EE57-A1CE-F986-73D6F2E45754}"/>
              </a:ext>
            </a:extLst>
          </p:cNvPr>
          <p:cNvSpPr>
            <a:spLocks noGrp="1"/>
          </p:cNvSpPr>
          <p:nvPr>
            <p:ph type="title"/>
          </p:nvPr>
        </p:nvSpPr>
        <p:spPr>
          <a:xfrm>
            <a:off x="838200" y="990480"/>
            <a:ext cx="10515600" cy="700208"/>
          </a:xfrm>
        </p:spPr>
        <p:txBody>
          <a:bodyPr anchor="ctr">
            <a:normAutofit/>
          </a:bodyPr>
          <a:lstStyle/>
          <a:p>
            <a:r>
              <a:rPr lang="en-US" dirty="0"/>
              <a:t>What have we learned from the I-6 UOD?</a:t>
            </a:r>
          </a:p>
        </p:txBody>
      </p:sp>
      <p:graphicFrame>
        <p:nvGraphicFramePr>
          <p:cNvPr id="5" name="Content Placeholder 2">
            <a:extLst>
              <a:ext uri="{FF2B5EF4-FFF2-40B4-BE49-F238E27FC236}">
                <a16:creationId xmlns:a16="http://schemas.microsoft.com/office/drawing/2014/main" id="{6E5228B0-555A-0825-FA48-845C731EC297}"/>
              </a:ext>
            </a:extLst>
          </p:cNvPr>
          <p:cNvGraphicFramePr>
            <a:graphicFrameLocks noGrp="1"/>
          </p:cNvGraphicFramePr>
          <p:nvPr>
            <p:ph idx="1"/>
            <p:extLst>
              <p:ext uri="{D42A27DB-BD31-4B8C-83A1-F6EECF244321}">
                <p14:modId xmlns:p14="http://schemas.microsoft.com/office/powerpoint/2010/main" val="57143017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75899721"/>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02B3B-5974-C9D6-A014-D8233A3242DC}"/>
              </a:ext>
            </a:extLst>
          </p:cNvPr>
          <p:cNvSpPr>
            <a:spLocks noGrp="1"/>
          </p:cNvSpPr>
          <p:nvPr>
            <p:ph type="title"/>
          </p:nvPr>
        </p:nvSpPr>
        <p:spPr>
          <a:xfrm>
            <a:off x="838199" y="969776"/>
            <a:ext cx="10515600" cy="700208"/>
          </a:xfrm>
        </p:spPr>
        <p:txBody>
          <a:bodyPr anchor="ctr">
            <a:normAutofit/>
          </a:bodyPr>
          <a:lstStyle/>
          <a:p>
            <a:r>
              <a:rPr lang="en-US" dirty="0"/>
              <a:t>Current State</a:t>
            </a:r>
          </a:p>
        </p:txBody>
      </p:sp>
      <p:graphicFrame>
        <p:nvGraphicFramePr>
          <p:cNvPr id="11" name="Content Placeholder 2">
            <a:extLst>
              <a:ext uri="{FF2B5EF4-FFF2-40B4-BE49-F238E27FC236}">
                <a16:creationId xmlns:a16="http://schemas.microsoft.com/office/drawing/2014/main" id="{02F33B4A-0068-12D8-FC37-E8B335F8299B}"/>
              </a:ext>
            </a:extLst>
          </p:cNvPr>
          <p:cNvGraphicFramePr>
            <a:graphicFrameLocks noGrp="1"/>
          </p:cNvGraphicFramePr>
          <p:nvPr>
            <p:ph idx="1"/>
            <p:extLst>
              <p:ext uri="{D42A27DB-BD31-4B8C-83A1-F6EECF244321}">
                <p14:modId xmlns:p14="http://schemas.microsoft.com/office/powerpoint/2010/main" val="854890804"/>
              </p:ext>
            </p:extLst>
          </p:nvPr>
        </p:nvGraphicFramePr>
        <p:xfrm>
          <a:off x="2466365" y="1669984"/>
          <a:ext cx="7259267" cy="11788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2" name="Picture 11" descr="A graph with blue lines&#10;&#10;AI-generated content may be incorrect.">
            <a:extLst>
              <a:ext uri="{FF2B5EF4-FFF2-40B4-BE49-F238E27FC236}">
                <a16:creationId xmlns:a16="http://schemas.microsoft.com/office/drawing/2014/main" id="{8A8F2448-27EF-82F5-D056-8B20ABF168A5}"/>
              </a:ext>
            </a:extLst>
          </p:cNvPr>
          <p:cNvPicPr>
            <a:picLocks noChangeAspect="1"/>
          </p:cNvPicPr>
          <p:nvPr/>
        </p:nvPicPr>
        <p:blipFill>
          <a:blip r:embed="rId8">
            <a:extLst>
              <a:ext uri="{28A0092B-C50C-407E-A947-70E740481C1C}">
                <a14:useLocalDpi xmlns:a14="http://schemas.microsoft.com/office/drawing/2010/main" val="0"/>
              </a:ext>
            </a:extLst>
          </a:blip>
          <a:srcRect t="3501"/>
          <a:stretch/>
        </p:blipFill>
        <p:spPr>
          <a:xfrm>
            <a:off x="403933" y="2848816"/>
            <a:ext cx="11384134" cy="3853542"/>
          </a:xfrm>
          <a:prstGeom prst="rect">
            <a:avLst/>
          </a:prstGeom>
        </p:spPr>
      </p:pic>
    </p:spTree>
    <p:extLst>
      <p:ext uri="{BB962C8B-B14F-4D97-AF65-F5344CB8AC3E}">
        <p14:creationId xmlns:p14="http://schemas.microsoft.com/office/powerpoint/2010/main" val="4067162085"/>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206BA-7C25-E680-5F4F-4A23969C649A}"/>
              </a:ext>
            </a:extLst>
          </p:cNvPr>
          <p:cNvSpPr>
            <a:spLocks noGrp="1"/>
          </p:cNvSpPr>
          <p:nvPr>
            <p:ph type="title"/>
          </p:nvPr>
        </p:nvSpPr>
        <p:spPr>
          <a:xfrm>
            <a:off x="838200" y="990480"/>
            <a:ext cx="10515600" cy="700208"/>
          </a:xfrm>
        </p:spPr>
        <p:txBody>
          <a:bodyPr anchor="ctr">
            <a:normAutofit/>
          </a:bodyPr>
          <a:lstStyle/>
          <a:p>
            <a:r>
              <a:rPr lang="en-US" dirty="0"/>
              <a:t>Fellowship timeline considerations </a:t>
            </a:r>
          </a:p>
        </p:txBody>
      </p:sp>
      <p:graphicFrame>
        <p:nvGraphicFramePr>
          <p:cNvPr id="5" name="Content Placeholder 2">
            <a:extLst>
              <a:ext uri="{FF2B5EF4-FFF2-40B4-BE49-F238E27FC236}">
                <a16:creationId xmlns:a16="http://schemas.microsoft.com/office/drawing/2014/main" id="{44C1FDB5-B1CF-ACC2-47DD-726C12AEE9B3}"/>
              </a:ext>
            </a:extLst>
          </p:cNvPr>
          <p:cNvGraphicFramePr>
            <a:graphicFrameLocks noGrp="1"/>
          </p:cNvGraphicFramePr>
          <p:nvPr>
            <p:ph idx="1"/>
            <p:extLst>
              <p:ext uri="{D42A27DB-BD31-4B8C-83A1-F6EECF244321}">
                <p14:modId xmlns:p14="http://schemas.microsoft.com/office/powerpoint/2010/main" val="402482306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57474863"/>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79CB4B78-4AA1-7652-768E-7CC0A22BD6AB}"/>
              </a:ext>
            </a:extLst>
          </p:cNvPr>
          <p:cNvGraphicFramePr/>
          <p:nvPr>
            <p:extLst>
              <p:ext uri="{D42A27DB-BD31-4B8C-83A1-F6EECF244321}">
                <p14:modId xmlns:p14="http://schemas.microsoft.com/office/powerpoint/2010/main" val="83557105"/>
              </p:ext>
            </p:extLst>
          </p:nvPr>
        </p:nvGraphicFramePr>
        <p:xfrm>
          <a:off x="783253" y="1721641"/>
          <a:ext cx="11178592" cy="51363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3">
            <a:extLst>
              <a:ext uri="{FF2B5EF4-FFF2-40B4-BE49-F238E27FC236}">
                <a16:creationId xmlns:a16="http://schemas.microsoft.com/office/drawing/2014/main" id="{759876E5-D3B6-FEC3-EBAB-46269D922055}"/>
              </a:ext>
            </a:extLst>
          </p:cNvPr>
          <p:cNvSpPr>
            <a:spLocks noGrp="1"/>
          </p:cNvSpPr>
          <p:nvPr>
            <p:ph type="title"/>
          </p:nvPr>
        </p:nvSpPr>
        <p:spPr>
          <a:xfrm>
            <a:off x="698500" y="1021432"/>
            <a:ext cx="10515600" cy="700208"/>
          </a:xfrm>
        </p:spPr>
        <p:txBody>
          <a:bodyPr>
            <a:normAutofit fontScale="90000"/>
          </a:bodyPr>
          <a:lstStyle/>
          <a:p>
            <a:r>
              <a:rPr lang="en-US" dirty="0"/>
              <a:t>Universal Offer Date Timeline: 2025-2026 Cycle</a:t>
            </a:r>
          </a:p>
        </p:txBody>
      </p:sp>
    </p:spTree>
    <p:extLst>
      <p:ext uri="{BB962C8B-B14F-4D97-AF65-F5344CB8AC3E}">
        <p14:creationId xmlns:p14="http://schemas.microsoft.com/office/powerpoint/2010/main" val="2145465253"/>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9073E746-2F67-4E6D-A296-C0E88F88A55A}" vid="{195A3579-6213-4077-9D85-036934052BE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2A973AABA96894B9724CB53AE916897" ma:contentTypeVersion="19" ma:contentTypeDescription="Create a new document." ma:contentTypeScope="" ma:versionID="9639271bae55f9f49402eed0ea98d8aa">
  <xsd:schema xmlns:xsd="http://www.w3.org/2001/XMLSchema" xmlns:xs="http://www.w3.org/2001/XMLSchema" xmlns:p="http://schemas.microsoft.com/office/2006/metadata/properties" xmlns:ns1="http://schemas.microsoft.com/sharepoint/v3" xmlns:ns2="46aed8dd-b3c0-4c22-9a49-84f7814b00d7" xmlns:ns3="27af31e0-122d-4108-b3a5-e4723d15d204" targetNamespace="http://schemas.microsoft.com/office/2006/metadata/properties" ma:root="true" ma:fieldsID="5493d5c8299a737505f2eee2a66db6c2" ns1:_="" ns2:_="" ns3:_="">
    <xsd:import namespace="http://schemas.microsoft.com/sharepoint/v3"/>
    <xsd:import namespace="46aed8dd-b3c0-4c22-9a49-84f7814b00d7"/>
    <xsd:import namespace="27af31e0-122d-4108-b3a5-e4723d15d20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1:_ip_UnifiedCompliancePolicyProperties" minOccurs="0"/>
                <xsd:element ref="ns1:_ip_UnifiedCompliancePolicyUIAc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6aed8dd-b3c0-4c22-9a49-84f7814b00d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c1f56bd8-1a93-4d55-be18-7d4467c34b1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7af31e0-122d-4108-b3a5-e4723d15d20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24a248fa-0f2e-458d-8f63-07d852663b37}" ma:internalName="TaxCatchAll" ma:showField="CatchAllData" ma:web="27af31e0-122d-4108-b3a5-e4723d15d20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lcf76f155ced4ddcb4097134ff3c332f xmlns="46aed8dd-b3c0-4c22-9a49-84f7814b00d7">
      <Terms xmlns="http://schemas.microsoft.com/office/infopath/2007/PartnerControls"/>
    </lcf76f155ced4ddcb4097134ff3c332f>
    <TaxCatchAll xmlns="27af31e0-122d-4108-b3a5-e4723d15d204" xsi:nil="true"/>
  </documentManagement>
</p:properties>
</file>

<file path=customXml/itemProps1.xml><?xml version="1.0" encoding="utf-8"?>
<ds:datastoreItem xmlns:ds="http://schemas.openxmlformats.org/officeDocument/2006/customXml" ds:itemID="{EE2FBFB6-9617-4EBC-9E95-F766328A9133}">
  <ds:schemaRefs>
    <ds:schemaRef ds:uri="http://schemas.microsoft.com/sharepoint/v3/contenttype/forms"/>
  </ds:schemaRefs>
</ds:datastoreItem>
</file>

<file path=customXml/itemProps2.xml><?xml version="1.0" encoding="utf-8"?>
<ds:datastoreItem xmlns:ds="http://schemas.openxmlformats.org/officeDocument/2006/customXml" ds:itemID="{E3A093CB-0BE0-4833-B804-EDD90E869524}"/>
</file>

<file path=customXml/itemProps3.xml><?xml version="1.0" encoding="utf-8"?>
<ds:datastoreItem xmlns:ds="http://schemas.openxmlformats.org/officeDocument/2006/customXml" ds:itemID="{C393C782-B597-499D-B75E-76C414F643D0}">
  <ds:schemaRefs>
    <ds:schemaRef ds:uri="http://schemas.microsoft.com/office/2006/metadata/properties"/>
    <ds:schemaRef ds:uri="http://schemas.microsoft.com/office/infopath/2007/PartnerControls"/>
    <ds:schemaRef ds:uri="http://schemas.microsoft.com/sharepoint/v3"/>
    <ds:schemaRef ds:uri="46aed8dd-b3c0-4c22-9a49-84f7814b00d7"/>
    <ds:schemaRef ds:uri="27af31e0-122d-4108-b3a5-e4723d15d204"/>
  </ds:schemaRefs>
</ds:datastoreItem>
</file>

<file path=docProps/app.xml><?xml version="1.0" encoding="utf-8"?>
<Properties xmlns="http://schemas.openxmlformats.org/officeDocument/2006/extended-properties" xmlns:vt="http://schemas.openxmlformats.org/officeDocument/2006/docPropsVTypes">
  <Template>TSDA Template Slide</Template>
  <TotalTime>56599</TotalTime>
  <Words>987</Words>
  <Application>Microsoft Macintosh PowerPoint</Application>
  <PresentationFormat>Widescreen</PresentationFormat>
  <Paragraphs>111</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Aptos</vt:lpstr>
      <vt:lpstr>Arial</vt:lpstr>
      <vt:lpstr>Calibri</vt:lpstr>
      <vt:lpstr>Calibri Light</vt:lpstr>
      <vt:lpstr>Office Theme</vt:lpstr>
      <vt:lpstr>Universal Offer Date</vt:lpstr>
      <vt:lpstr>Universal Offer Date Background</vt:lpstr>
      <vt:lpstr>Benefits of a Universal Offer Date</vt:lpstr>
      <vt:lpstr>Program Commitment:</vt:lpstr>
      <vt:lpstr>Applicant Commitment: </vt:lpstr>
      <vt:lpstr>What have we learned from the I-6 UOD?</vt:lpstr>
      <vt:lpstr>Current State</vt:lpstr>
      <vt:lpstr>Fellowship timeline considerations </vt:lpstr>
      <vt:lpstr>Universal Offer Date Timeline: 2025-2026 Cycle</vt:lpstr>
      <vt:lpstr>UOD Task Force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Gallardo, Maricruz</dc:creator>
  <cp:lastModifiedBy>Kathleen S. Berfield</cp:lastModifiedBy>
  <cp:revision>78</cp:revision>
  <dcterms:created xsi:type="dcterms:W3CDTF">2019-08-09T15:28:08Z</dcterms:created>
  <dcterms:modified xsi:type="dcterms:W3CDTF">2025-05-01T16:56:33Z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0x010100B2A973AABA96894B9724CB53AE916897</vt:lpwstr>
  </property>
  <property fmtid="{D5CDD505-2E9C-101B-9397-08002B2CF9AE}" pid="3" name="Order">
    <vt:r8>3200</vt:r8>
  </property>
  <property fmtid="{D5CDD505-2E9C-101B-9397-08002B2CF9AE}" pid="4" name="MediaServiceImageTags">
    <vt:lpwstr/>
  </property>
</Properties>
</file>