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4"/>
    <p:sldMasterId id="2147484834" r:id="rId5"/>
  </p:sldMasterIdLst>
  <p:notesMasterIdLst>
    <p:notesMasterId r:id="rId22"/>
  </p:notesMasterIdLst>
  <p:handoutMasterIdLst>
    <p:handoutMasterId r:id="rId23"/>
  </p:handoutMasterIdLst>
  <p:sldIdLst>
    <p:sldId id="256" r:id="rId6"/>
    <p:sldId id="257" r:id="rId7"/>
    <p:sldId id="395" r:id="rId8"/>
    <p:sldId id="258" r:id="rId9"/>
    <p:sldId id="259" r:id="rId10"/>
    <p:sldId id="261" r:id="rId11"/>
    <p:sldId id="393" r:id="rId12"/>
    <p:sldId id="260" r:id="rId13"/>
    <p:sldId id="396" r:id="rId14"/>
    <p:sldId id="397" r:id="rId15"/>
    <p:sldId id="400" r:id="rId16"/>
    <p:sldId id="422" r:id="rId17"/>
    <p:sldId id="399" r:id="rId18"/>
    <p:sldId id="401" r:id="rId19"/>
    <p:sldId id="421" r:id="rId20"/>
    <p:sldId id="265" r:id="rId21"/>
  </p:sldIdLst>
  <p:sldSz cx="9144000" cy="5143500" type="screen16x9"/>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1pPr>
    <a:lvl2pPr marL="191357"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2pPr>
    <a:lvl3pPr marL="383381"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3pPr>
    <a:lvl4pPr marL="575405"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4pPr>
    <a:lvl5pPr marL="767429" indent="667" algn="ctr" rtl="0" fontAlgn="base">
      <a:spcBef>
        <a:spcPct val="0"/>
      </a:spcBef>
      <a:spcAft>
        <a:spcPct val="0"/>
      </a:spcAft>
      <a:defRPr sz="2400" kern="1200">
        <a:solidFill>
          <a:srgbClr val="000000"/>
        </a:solidFill>
        <a:latin typeface="Gill Sans" charset="0"/>
        <a:ea typeface="ヒラギノ角ゴ ProN W3" charset="0"/>
        <a:cs typeface="ヒラギノ角ゴ ProN W3" charset="0"/>
        <a:sym typeface="Gill Sans" charset="0"/>
      </a:defRPr>
    </a:lvl5pPr>
    <a:lvl6pPr marL="960120"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6pPr>
    <a:lvl7pPr marL="1152144"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7pPr>
    <a:lvl8pPr marL="1344168"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8pPr>
    <a:lvl9pPr marL="1536192" algn="l" defTabSz="192024" rtl="0" eaLnBrk="1" latinLnBrk="0" hangingPunct="1">
      <a:defRPr sz="24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84" y="60"/>
      </p:cViewPr>
      <p:guideLst>
        <p:guide orient="horz" pos="1620"/>
        <p:guide pos="2880"/>
      </p:guideLst>
    </p:cSldViewPr>
  </p:slideViewPr>
  <p:notesTextViewPr>
    <p:cViewPr>
      <p:scale>
        <a:sx n="1" d="1"/>
        <a:sy n="1" d="1"/>
      </p:scale>
      <p:origin x="0" y="0"/>
    </p:cViewPr>
  </p:notesTextViewPr>
  <p:notesViewPr>
    <p:cSldViewPr snapToGrid="0">
      <p:cViewPr varScale="1">
        <p:scale>
          <a:sx n="47" d="100"/>
          <a:sy n="47" d="100"/>
        </p:scale>
        <p:origin x="277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acgme.sharepoint.com/sites/DARFA/SBA/Documents/Surgery/Presentations/Citation%20Data%20All%20Specialties%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cgme.sharepoint.com/sites/DARFA/SBA/Documents/Surgery/Presentations/Citation%20Data%20All%20Specialties%202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6">
                    <a:lumMod val="50000"/>
                  </a:schemeClr>
                </a:solidFill>
              </a:rPr>
              <a:t>Thoracic Surgery Independent</a:t>
            </a:r>
          </a:p>
          <a:p>
            <a:pPr>
              <a:defRPr/>
            </a:pPr>
            <a:r>
              <a:rPr lang="en-US" b="1" dirty="0">
                <a:solidFill>
                  <a:schemeClr val="accent6">
                    <a:lumMod val="50000"/>
                  </a:schemeClr>
                </a:solidFill>
              </a:rPr>
              <a:t>2023-24 Citations (54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'Thoracic Indep'!$B$1</c:f>
              <c:strCache>
                <c:ptCount val="1"/>
                <c:pt idx="0">
                  <c:v>2023-24</c:v>
                </c:pt>
              </c:strCache>
            </c:strRef>
          </c:tx>
          <c:spPr>
            <a:solidFill>
              <a:schemeClr val="accent1">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DD-4C71-8D4D-A2F422576FF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DD-4C71-8D4D-A2F422576FF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DD-4C71-8D4D-A2F422576FF8}"/>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DD-4C71-8D4D-A2F422576FF8}"/>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DD-4C71-8D4D-A2F422576FF8}"/>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DD-4C71-8D4D-A2F422576FF8}"/>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DD-4C71-8D4D-A2F422576F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'Thoracic Indep'!$A$2:$A$8</c:f>
              <c:strCache>
                <c:ptCount val="7"/>
                <c:pt idx="0">
                  <c:v>PD Responsibilities</c:v>
                </c:pt>
                <c:pt idx="1">
                  <c:v>Faculty Responsibilities</c:v>
                </c:pt>
                <c:pt idx="2">
                  <c:v>Education</c:v>
                </c:pt>
                <c:pt idx="3">
                  <c:v>Environment</c:v>
                </c:pt>
                <c:pt idx="4">
                  <c:v>Feedback</c:v>
                </c:pt>
                <c:pt idx="5">
                  <c:v>Board Exams</c:v>
                </c:pt>
                <c:pt idx="6">
                  <c:v>Institutional/Resources</c:v>
                </c:pt>
              </c:strCache>
            </c:strRef>
          </c:cat>
          <c:val>
            <c:numRef>
              <c:f>'Thoracic Indep'!$B$2:$B$8</c:f>
              <c:numCache>
                <c:formatCode>General</c:formatCode>
                <c:ptCount val="7"/>
                <c:pt idx="0">
                  <c:v>11</c:v>
                </c:pt>
                <c:pt idx="1">
                  <c:v>8</c:v>
                </c:pt>
                <c:pt idx="2">
                  <c:v>17</c:v>
                </c:pt>
                <c:pt idx="3">
                  <c:v>9</c:v>
                </c:pt>
                <c:pt idx="4">
                  <c:v>4</c:v>
                </c:pt>
                <c:pt idx="5">
                  <c:v>4</c:v>
                </c:pt>
                <c:pt idx="6">
                  <c:v>1</c:v>
                </c:pt>
              </c:numCache>
            </c:numRef>
          </c:val>
          <c:extLst>
            <c:ext xmlns:c16="http://schemas.microsoft.com/office/drawing/2014/chart" uri="{C3380CC4-5D6E-409C-BE32-E72D297353CC}">
              <c16:uniqueId val="{00000007-EC52-45B0-8EB6-F6351CDA4C8F}"/>
            </c:ext>
          </c:extLst>
        </c:ser>
        <c:dLbls>
          <c:showLegendKey val="0"/>
          <c:showVal val="0"/>
          <c:showCatName val="0"/>
          <c:showSerName val="0"/>
          <c:showPercent val="0"/>
          <c:showBubbleSize val="0"/>
        </c:dLbls>
        <c:gapWidth val="219"/>
        <c:overlap val="-27"/>
        <c:axId val="518217120"/>
        <c:axId val="518207136"/>
      </c:barChart>
      <c:catAx>
        <c:axId val="51821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8207136"/>
        <c:crosses val="autoZero"/>
        <c:auto val="1"/>
        <c:lblAlgn val="ctr"/>
        <c:lblOffset val="100"/>
        <c:noMultiLvlLbl val="0"/>
      </c:catAx>
      <c:valAx>
        <c:axId val="51820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217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6">
                    <a:lumMod val="50000"/>
                  </a:schemeClr>
                </a:solidFill>
              </a:rPr>
              <a:t>Thoracic Surgery Integrated</a:t>
            </a:r>
          </a:p>
          <a:p>
            <a:pPr>
              <a:defRPr/>
            </a:pPr>
            <a:r>
              <a:rPr lang="en-US" b="1" dirty="0">
                <a:solidFill>
                  <a:schemeClr val="accent6">
                    <a:lumMod val="50000"/>
                  </a:schemeClr>
                </a:solidFill>
              </a:rPr>
              <a:t>2023-24 Citations (23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'Thoracic Integrated'!$B$1</c:f>
              <c:strCache>
                <c:ptCount val="1"/>
                <c:pt idx="0">
                  <c:v>2023-24</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'Thoracic Integrated'!$A$2:$A$9</c:f>
              <c:strCache>
                <c:ptCount val="8"/>
                <c:pt idx="0">
                  <c:v>PD Responsibilities</c:v>
                </c:pt>
                <c:pt idx="1">
                  <c:v>Faculty Responsibilities</c:v>
                </c:pt>
                <c:pt idx="2">
                  <c:v>Education</c:v>
                </c:pt>
                <c:pt idx="3">
                  <c:v>Environment</c:v>
                </c:pt>
                <c:pt idx="4">
                  <c:v>Service to Education</c:v>
                </c:pt>
                <c:pt idx="5">
                  <c:v>Feedback</c:v>
                </c:pt>
                <c:pt idx="6">
                  <c:v>Board Exams</c:v>
                </c:pt>
                <c:pt idx="7">
                  <c:v>Institutional/Resources</c:v>
                </c:pt>
              </c:strCache>
            </c:strRef>
          </c:cat>
          <c:val>
            <c:numRef>
              <c:f>'Thoracic Integrated'!$B$2:$B$9</c:f>
              <c:numCache>
                <c:formatCode>General</c:formatCode>
                <c:ptCount val="8"/>
                <c:pt idx="0">
                  <c:v>6</c:v>
                </c:pt>
                <c:pt idx="1">
                  <c:v>2</c:v>
                </c:pt>
                <c:pt idx="2">
                  <c:v>4</c:v>
                </c:pt>
                <c:pt idx="3">
                  <c:v>2</c:v>
                </c:pt>
                <c:pt idx="4">
                  <c:v>0</c:v>
                </c:pt>
                <c:pt idx="5">
                  <c:v>4</c:v>
                </c:pt>
                <c:pt idx="6">
                  <c:v>3</c:v>
                </c:pt>
                <c:pt idx="7">
                  <c:v>2</c:v>
                </c:pt>
              </c:numCache>
            </c:numRef>
          </c:val>
          <c:extLst>
            <c:ext xmlns:c16="http://schemas.microsoft.com/office/drawing/2014/chart" uri="{C3380CC4-5D6E-409C-BE32-E72D297353CC}">
              <c16:uniqueId val="{00000000-2F94-4A75-85AC-03EA013A1E60}"/>
            </c:ext>
          </c:extLst>
        </c:ser>
        <c:dLbls>
          <c:showLegendKey val="0"/>
          <c:showVal val="0"/>
          <c:showCatName val="0"/>
          <c:showSerName val="0"/>
          <c:showPercent val="0"/>
          <c:showBubbleSize val="0"/>
        </c:dLbls>
        <c:gapWidth val="219"/>
        <c:overlap val="-27"/>
        <c:axId val="518217120"/>
        <c:axId val="518207136"/>
      </c:barChart>
      <c:catAx>
        <c:axId val="51821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18207136"/>
        <c:crosses val="autoZero"/>
        <c:auto val="1"/>
        <c:lblAlgn val="ctr"/>
        <c:lblOffset val="100"/>
        <c:noMultiLvlLbl val="0"/>
      </c:catAx>
      <c:valAx>
        <c:axId val="51820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217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B91F2-0E3D-4A1F-8868-C2B49B796E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35A38FA-A5CB-44AB-9399-0337C1FC7332}">
      <dgm:prSet/>
      <dgm:spPr/>
      <dgm:t>
        <a:bodyPr/>
        <a:lstStyle/>
        <a:p>
          <a:r>
            <a:rPr lang="en-US" b="0" i="0" baseline="0" dirty="0"/>
            <a:t>II.A.3.d) must include documented experience educating thoracic surgery residents/fellows; (Core) </a:t>
          </a:r>
          <a:endParaRPr lang="en-US" dirty="0"/>
        </a:p>
      </dgm:t>
    </dgm:pt>
    <dgm:pt modelId="{660136F6-BC08-41CF-9658-C337D5361B4D}" type="parTrans" cxnId="{068FFD25-452A-4A08-9B21-517A9D1B9F66}">
      <dgm:prSet/>
      <dgm:spPr/>
      <dgm:t>
        <a:bodyPr/>
        <a:lstStyle/>
        <a:p>
          <a:endParaRPr lang="en-US"/>
        </a:p>
      </dgm:t>
    </dgm:pt>
    <dgm:pt modelId="{2C22D0DC-1242-4940-AEEA-A60A04554E22}" type="sibTrans" cxnId="{068FFD25-452A-4A08-9B21-517A9D1B9F66}">
      <dgm:prSet/>
      <dgm:spPr/>
      <dgm:t>
        <a:bodyPr/>
        <a:lstStyle/>
        <a:p>
          <a:endParaRPr lang="en-US"/>
        </a:p>
      </dgm:t>
    </dgm:pt>
    <dgm:pt modelId="{F64A6EEA-D90C-4AAF-9BED-382D633DFF65}">
      <dgm:prSet/>
      <dgm:spPr/>
      <dgm:t>
        <a:bodyPr/>
        <a:lstStyle/>
        <a:p>
          <a:r>
            <a:rPr lang="en-US" b="0" i="0" baseline="0" dirty="0"/>
            <a:t>II.A.3.e) must include documented participation in a national thoracic surgery educational association (e.g., the Thoracic Surgery Directors Association); and, (Core) </a:t>
          </a:r>
          <a:endParaRPr lang="en-US" dirty="0"/>
        </a:p>
      </dgm:t>
    </dgm:pt>
    <dgm:pt modelId="{B665E2F2-DA88-44E5-B802-B2300AAABACD}" type="parTrans" cxnId="{9923C304-1D35-4F0B-939F-BA240301D8D3}">
      <dgm:prSet/>
      <dgm:spPr/>
      <dgm:t>
        <a:bodyPr/>
        <a:lstStyle/>
        <a:p>
          <a:endParaRPr lang="en-US"/>
        </a:p>
      </dgm:t>
    </dgm:pt>
    <dgm:pt modelId="{7096AEB7-ED0F-4D82-8300-E02DF0E82DF4}" type="sibTrans" cxnId="{9923C304-1D35-4F0B-939F-BA240301D8D3}">
      <dgm:prSet/>
      <dgm:spPr/>
      <dgm:t>
        <a:bodyPr/>
        <a:lstStyle/>
        <a:p>
          <a:endParaRPr lang="en-US"/>
        </a:p>
      </dgm:t>
    </dgm:pt>
    <dgm:pt modelId="{7C060EE7-65AF-41B7-9E85-498A2D651471}">
      <dgm:prSet/>
      <dgm:spPr/>
      <dgm:t>
        <a:bodyPr/>
        <a:lstStyle/>
        <a:p>
          <a:r>
            <a:rPr lang="en-US" b="0" i="0" baseline="0" dirty="0"/>
            <a:t>II.A.3.f) must include documented formal faculty development activities in education and teaching, such as participation at local and national program director workshops and other educational activities. (Core) </a:t>
          </a:r>
          <a:endParaRPr lang="en-US" dirty="0"/>
        </a:p>
      </dgm:t>
    </dgm:pt>
    <dgm:pt modelId="{EF94FE2B-72F4-41D7-B5E5-92F5F0CF8662}" type="parTrans" cxnId="{3B847310-04C2-4C16-A9CB-670D2CBC42B0}">
      <dgm:prSet/>
      <dgm:spPr/>
      <dgm:t>
        <a:bodyPr/>
        <a:lstStyle/>
        <a:p>
          <a:endParaRPr lang="en-US"/>
        </a:p>
      </dgm:t>
    </dgm:pt>
    <dgm:pt modelId="{12B8B0FD-0B9D-4F7B-B5A2-D0FC95F3381D}" type="sibTrans" cxnId="{3B847310-04C2-4C16-A9CB-670D2CBC42B0}">
      <dgm:prSet/>
      <dgm:spPr/>
      <dgm:t>
        <a:bodyPr/>
        <a:lstStyle/>
        <a:p>
          <a:endParaRPr lang="en-US"/>
        </a:p>
      </dgm:t>
    </dgm:pt>
    <dgm:pt modelId="{C3E9DE34-66BD-4A6B-AF42-5540F691509B}" type="pres">
      <dgm:prSet presAssocID="{946B91F2-0E3D-4A1F-8868-C2B49B796E1D}" presName="root" presStyleCnt="0">
        <dgm:presLayoutVars>
          <dgm:dir/>
          <dgm:resizeHandles val="exact"/>
        </dgm:presLayoutVars>
      </dgm:prSet>
      <dgm:spPr/>
    </dgm:pt>
    <dgm:pt modelId="{A3B69EC9-2528-4071-9DA1-5F2C1170FDCF}" type="pres">
      <dgm:prSet presAssocID="{C35A38FA-A5CB-44AB-9399-0337C1FC7332}" presName="compNode" presStyleCnt="0"/>
      <dgm:spPr/>
    </dgm:pt>
    <dgm:pt modelId="{890DBD2B-E751-4E76-9BB0-09C755446722}" type="pres">
      <dgm:prSet presAssocID="{C35A38FA-A5CB-44AB-9399-0337C1FC7332}" presName="bgRect" presStyleLbl="bgShp" presStyleIdx="0" presStyleCnt="3"/>
      <dgm:spPr/>
    </dgm:pt>
    <dgm:pt modelId="{A158BA6A-3238-4C4F-811A-A8EE7F93CCDF}" type="pres">
      <dgm:prSet presAssocID="{C35A38FA-A5CB-44AB-9399-0337C1FC73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C9B39B10-3C25-4692-9205-95127BD44709}" type="pres">
      <dgm:prSet presAssocID="{C35A38FA-A5CB-44AB-9399-0337C1FC7332}" presName="spaceRect" presStyleCnt="0"/>
      <dgm:spPr/>
    </dgm:pt>
    <dgm:pt modelId="{5990C181-357C-4836-9D19-5E6CD07D16BE}" type="pres">
      <dgm:prSet presAssocID="{C35A38FA-A5CB-44AB-9399-0337C1FC7332}" presName="parTx" presStyleLbl="revTx" presStyleIdx="0" presStyleCnt="3">
        <dgm:presLayoutVars>
          <dgm:chMax val="0"/>
          <dgm:chPref val="0"/>
        </dgm:presLayoutVars>
      </dgm:prSet>
      <dgm:spPr/>
    </dgm:pt>
    <dgm:pt modelId="{4763D803-4A29-49D4-AF67-CAB4D47F57BB}" type="pres">
      <dgm:prSet presAssocID="{2C22D0DC-1242-4940-AEEA-A60A04554E22}" presName="sibTrans" presStyleCnt="0"/>
      <dgm:spPr/>
    </dgm:pt>
    <dgm:pt modelId="{5FD29CAC-AFA7-4F4F-8444-4E177C9F4344}" type="pres">
      <dgm:prSet presAssocID="{F64A6EEA-D90C-4AAF-9BED-382D633DFF65}" presName="compNode" presStyleCnt="0"/>
      <dgm:spPr/>
    </dgm:pt>
    <dgm:pt modelId="{E69A416D-7B06-4636-8BCA-B22EF8E03322}" type="pres">
      <dgm:prSet presAssocID="{F64A6EEA-D90C-4AAF-9BED-382D633DFF65}" presName="bgRect" presStyleLbl="bgShp" presStyleIdx="1" presStyleCnt="3"/>
      <dgm:spPr/>
    </dgm:pt>
    <dgm:pt modelId="{DE28ACF5-937B-4790-9752-C9844D6421A1}" type="pres">
      <dgm:prSet presAssocID="{F64A6EEA-D90C-4AAF-9BED-382D633DFF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8B9DE4D4-6D97-453D-878D-B308F324A9F8}" type="pres">
      <dgm:prSet presAssocID="{F64A6EEA-D90C-4AAF-9BED-382D633DFF65}" presName="spaceRect" presStyleCnt="0"/>
      <dgm:spPr/>
    </dgm:pt>
    <dgm:pt modelId="{AEDF804C-D737-418C-B10B-FF9C5927B0A0}" type="pres">
      <dgm:prSet presAssocID="{F64A6EEA-D90C-4AAF-9BED-382D633DFF65}" presName="parTx" presStyleLbl="revTx" presStyleIdx="1" presStyleCnt="3">
        <dgm:presLayoutVars>
          <dgm:chMax val="0"/>
          <dgm:chPref val="0"/>
        </dgm:presLayoutVars>
      </dgm:prSet>
      <dgm:spPr/>
    </dgm:pt>
    <dgm:pt modelId="{A76F1F59-6950-4DE2-B1BA-EFD3F6E74443}" type="pres">
      <dgm:prSet presAssocID="{7096AEB7-ED0F-4D82-8300-E02DF0E82DF4}" presName="sibTrans" presStyleCnt="0"/>
      <dgm:spPr/>
    </dgm:pt>
    <dgm:pt modelId="{733FA265-D249-4EBE-8AEA-A4993E1A7566}" type="pres">
      <dgm:prSet presAssocID="{7C060EE7-65AF-41B7-9E85-498A2D651471}" presName="compNode" presStyleCnt="0"/>
      <dgm:spPr/>
    </dgm:pt>
    <dgm:pt modelId="{E3133FD0-4C46-4911-8720-E73888A70B02}" type="pres">
      <dgm:prSet presAssocID="{7C060EE7-65AF-41B7-9E85-498A2D651471}" presName="bgRect" presStyleLbl="bgShp" presStyleIdx="2" presStyleCnt="3"/>
      <dgm:spPr/>
    </dgm:pt>
    <dgm:pt modelId="{9C6DC2DD-ACDF-49E0-9243-33361535DE5F}" type="pres">
      <dgm:prSet presAssocID="{7C060EE7-65AF-41B7-9E85-498A2D6514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CDE405F6-51A5-4074-B73C-B7D370D632FE}" type="pres">
      <dgm:prSet presAssocID="{7C060EE7-65AF-41B7-9E85-498A2D651471}" presName="spaceRect" presStyleCnt="0"/>
      <dgm:spPr/>
    </dgm:pt>
    <dgm:pt modelId="{24BCB9CA-E72B-4435-91A7-B8D8B3FD8EEB}" type="pres">
      <dgm:prSet presAssocID="{7C060EE7-65AF-41B7-9E85-498A2D651471}" presName="parTx" presStyleLbl="revTx" presStyleIdx="2" presStyleCnt="3">
        <dgm:presLayoutVars>
          <dgm:chMax val="0"/>
          <dgm:chPref val="0"/>
        </dgm:presLayoutVars>
      </dgm:prSet>
      <dgm:spPr/>
    </dgm:pt>
  </dgm:ptLst>
  <dgm:cxnLst>
    <dgm:cxn modelId="{9923C304-1D35-4F0B-939F-BA240301D8D3}" srcId="{946B91F2-0E3D-4A1F-8868-C2B49B796E1D}" destId="{F64A6EEA-D90C-4AAF-9BED-382D633DFF65}" srcOrd="1" destOrd="0" parTransId="{B665E2F2-DA88-44E5-B802-B2300AAABACD}" sibTransId="{7096AEB7-ED0F-4D82-8300-E02DF0E82DF4}"/>
    <dgm:cxn modelId="{3B847310-04C2-4C16-A9CB-670D2CBC42B0}" srcId="{946B91F2-0E3D-4A1F-8868-C2B49B796E1D}" destId="{7C060EE7-65AF-41B7-9E85-498A2D651471}" srcOrd="2" destOrd="0" parTransId="{EF94FE2B-72F4-41D7-B5E5-92F5F0CF8662}" sibTransId="{12B8B0FD-0B9D-4F7B-B5A2-D0FC95F3381D}"/>
    <dgm:cxn modelId="{068FFD25-452A-4A08-9B21-517A9D1B9F66}" srcId="{946B91F2-0E3D-4A1F-8868-C2B49B796E1D}" destId="{C35A38FA-A5CB-44AB-9399-0337C1FC7332}" srcOrd="0" destOrd="0" parTransId="{660136F6-BC08-41CF-9658-C337D5361B4D}" sibTransId="{2C22D0DC-1242-4940-AEEA-A60A04554E22}"/>
    <dgm:cxn modelId="{096E603B-AC0A-4227-A7C8-EE0F095D265E}" type="presOf" srcId="{946B91F2-0E3D-4A1F-8868-C2B49B796E1D}" destId="{C3E9DE34-66BD-4A6B-AF42-5540F691509B}" srcOrd="0" destOrd="0" presId="urn:microsoft.com/office/officeart/2018/2/layout/IconVerticalSolidList"/>
    <dgm:cxn modelId="{6AF5C566-3ACA-43C5-AA62-20F6ED2EC731}" type="presOf" srcId="{C35A38FA-A5CB-44AB-9399-0337C1FC7332}" destId="{5990C181-357C-4836-9D19-5E6CD07D16BE}" srcOrd="0" destOrd="0" presId="urn:microsoft.com/office/officeart/2018/2/layout/IconVerticalSolidList"/>
    <dgm:cxn modelId="{978E5967-63B1-444F-9655-0EF8A511994B}" type="presOf" srcId="{7C060EE7-65AF-41B7-9E85-498A2D651471}" destId="{24BCB9CA-E72B-4435-91A7-B8D8B3FD8EEB}" srcOrd="0" destOrd="0" presId="urn:microsoft.com/office/officeart/2018/2/layout/IconVerticalSolidList"/>
    <dgm:cxn modelId="{461D5591-DDD6-43C7-9808-1282F882D69C}" type="presOf" srcId="{F64A6EEA-D90C-4AAF-9BED-382D633DFF65}" destId="{AEDF804C-D737-418C-B10B-FF9C5927B0A0}" srcOrd="0" destOrd="0" presId="urn:microsoft.com/office/officeart/2018/2/layout/IconVerticalSolidList"/>
    <dgm:cxn modelId="{DFA34179-20AF-4F6A-8101-B073B3E1C472}" type="presParOf" srcId="{C3E9DE34-66BD-4A6B-AF42-5540F691509B}" destId="{A3B69EC9-2528-4071-9DA1-5F2C1170FDCF}" srcOrd="0" destOrd="0" presId="urn:microsoft.com/office/officeart/2018/2/layout/IconVerticalSolidList"/>
    <dgm:cxn modelId="{AB807BBA-B922-4ED3-B98E-C1B898E06967}" type="presParOf" srcId="{A3B69EC9-2528-4071-9DA1-5F2C1170FDCF}" destId="{890DBD2B-E751-4E76-9BB0-09C755446722}" srcOrd="0" destOrd="0" presId="urn:microsoft.com/office/officeart/2018/2/layout/IconVerticalSolidList"/>
    <dgm:cxn modelId="{4C3E4432-64B2-4B05-B354-A63F2D6441C3}" type="presParOf" srcId="{A3B69EC9-2528-4071-9DA1-5F2C1170FDCF}" destId="{A158BA6A-3238-4C4F-811A-A8EE7F93CCDF}" srcOrd="1" destOrd="0" presId="urn:microsoft.com/office/officeart/2018/2/layout/IconVerticalSolidList"/>
    <dgm:cxn modelId="{D4166A4E-B942-4D6F-B5F9-BF7BFF42CF6B}" type="presParOf" srcId="{A3B69EC9-2528-4071-9DA1-5F2C1170FDCF}" destId="{C9B39B10-3C25-4692-9205-95127BD44709}" srcOrd="2" destOrd="0" presId="urn:microsoft.com/office/officeart/2018/2/layout/IconVerticalSolidList"/>
    <dgm:cxn modelId="{A514C869-6431-4EF8-84FB-233CD2ABAEAC}" type="presParOf" srcId="{A3B69EC9-2528-4071-9DA1-5F2C1170FDCF}" destId="{5990C181-357C-4836-9D19-5E6CD07D16BE}" srcOrd="3" destOrd="0" presId="urn:microsoft.com/office/officeart/2018/2/layout/IconVerticalSolidList"/>
    <dgm:cxn modelId="{C592A0DC-AF17-49F4-8EF1-3C6A513F61EF}" type="presParOf" srcId="{C3E9DE34-66BD-4A6B-AF42-5540F691509B}" destId="{4763D803-4A29-49D4-AF67-CAB4D47F57BB}" srcOrd="1" destOrd="0" presId="urn:microsoft.com/office/officeart/2018/2/layout/IconVerticalSolidList"/>
    <dgm:cxn modelId="{9F93B023-1BD1-45BA-92E7-C98DCA7A8369}" type="presParOf" srcId="{C3E9DE34-66BD-4A6B-AF42-5540F691509B}" destId="{5FD29CAC-AFA7-4F4F-8444-4E177C9F4344}" srcOrd="2" destOrd="0" presId="urn:microsoft.com/office/officeart/2018/2/layout/IconVerticalSolidList"/>
    <dgm:cxn modelId="{AE0E1129-D1D9-48AD-8377-F32106359EDE}" type="presParOf" srcId="{5FD29CAC-AFA7-4F4F-8444-4E177C9F4344}" destId="{E69A416D-7B06-4636-8BCA-B22EF8E03322}" srcOrd="0" destOrd="0" presId="urn:microsoft.com/office/officeart/2018/2/layout/IconVerticalSolidList"/>
    <dgm:cxn modelId="{2D0A61FD-2237-4CE8-A879-1CEAE39F8865}" type="presParOf" srcId="{5FD29CAC-AFA7-4F4F-8444-4E177C9F4344}" destId="{DE28ACF5-937B-4790-9752-C9844D6421A1}" srcOrd="1" destOrd="0" presId="urn:microsoft.com/office/officeart/2018/2/layout/IconVerticalSolidList"/>
    <dgm:cxn modelId="{8E35B0C5-3BC6-47C7-A02A-D94CC69AE51F}" type="presParOf" srcId="{5FD29CAC-AFA7-4F4F-8444-4E177C9F4344}" destId="{8B9DE4D4-6D97-453D-878D-B308F324A9F8}" srcOrd="2" destOrd="0" presId="urn:microsoft.com/office/officeart/2018/2/layout/IconVerticalSolidList"/>
    <dgm:cxn modelId="{04E90B8E-05A4-47F7-9686-597342B99FA2}" type="presParOf" srcId="{5FD29CAC-AFA7-4F4F-8444-4E177C9F4344}" destId="{AEDF804C-D737-418C-B10B-FF9C5927B0A0}" srcOrd="3" destOrd="0" presId="urn:microsoft.com/office/officeart/2018/2/layout/IconVerticalSolidList"/>
    <dgm:cxn modelId="{01D4048B-0057-41AD-A7E7-1FAC627910B3}" type="presParOf" srcId="{C3E9DE34-66BD-4A6B-AF42-5540F691509B}" destId="{A76F1F59-6950-4DE2-B1BA-EFD3F6E74443}" srcOrd="3" destOrd="0" presId="urn:microsoft.com/office/officeart/2018/2/layout/IconVerticalSolidList"/>
    <dgm:cxn modelId="{343328B5-846A-49CA-BA11-057E3453F125}" type="presParOf" srcId="{C3E9DE34-66BD-4A6B-AF42-5540F691509B}" destId="{733FA265-D249-4EBE-8AEA-A4993E1A7566}" srcOrd="4" destOrd="0" presId="urn:microsoft.com/office/officeart/2018/2/layout/IconVerticalSolidList"/>
    <dgm:cxn modelId="{B8BFA0A2-8969-4021-B1D0-16F682CC83F4}" type="presParOf" srcId="{733FA265-D249-4EBE-8AEA-A4993E1A7566}" destId="{E3133FD0-4C46-4911-8720-E73888A70B02}" srcOrd="0" destOrd="0" presId="urn:microsoft.com/office/officeart/2018/2/layout/IconVerticalSolidList"/>
    <dgm:cxn modelId="{169CFC46-76FC-486E-A7EC-5F01AFFABF20}" type="presParOf" srcId="{733FA265-D249-4EBE-8AEA-A4993E1A7566}" destId="{9C6DC2DD-ACDF-49E0-9243-33361535DE5F}" srcOrd="1" destOrd="0" presId="urn:microsoft.com/office/officeart/2018/2/layout/IconVerticalSolidList"/>
    <dgm:cxn modelId="{83E78439-7B32-440F-800F-DE0A904EB3C3}" type="presParOf" srcId="{733FA265-D249-4EBE-8AEA-A4993E1A7566}" destId="{CDE405F6-51A5-4074-B73C-B7D370D632FE}" srcOrd="2" destOrd="0" presId="urn:microsoft.com/office/officeart/2018/2/layout/IconVerticalSolidList"/>
    <dgm:cxn modelId="{DAF5043E-0928-43E9-85DD-D3F66324543B}" type="presParOf" srcId="{733FA265-D249-4EBE-8AEA-A4993E1A7566}" destId="{24BCB9CA-E72B-4435-91A7-B8D8B3FD8E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DBD2B-E751-4E76-9BB0-09C755446722}">
      <dsp:nvSpPr>
        <dsp:cNvPr id="0" name=""/>
        <dsp:cNvSpPr/>
      </dsp:nvSpPr>
      <dsp:spPr>
        <a:xfrm>
          <a:off x="0" y="366"/>
          <a:ext cx="8472510" cy="8580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8BA6A-3238-4C4F-811A-A8EE7F93CCDF}">
      <dsp:nvSpPr>
        <dsp:cNvPr id="0" name=""/>
        <dsp:cNvSpPr/>
      </dsp:nvSpPr>
      <dsp:spPr>
        <a:xfrm>
          <a:off x="259563" y="193430"/>
          <a:ext cx="471933" cy="471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90C181-357C-4836-9D19-5E6CD07D16BE}">
      <dsp:nvSpPr>
        <dsp:cNvPr id="0" name=""/>
        <dsp:cNvSpPr/>
      </dsp:nvSpPr>
      <dsp:spPr>
        <a:xfrm>
          <a:off x="991059" y="366"/>
          <a:ext cx="7481450" cy="858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11" tIns="90811" rIns="90811" bIns="90811"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II.A.3.d) must include documented experience educating thoracic surgery residents/fellows; (Core) </a:t>
          </a:r>
          <a:endParaRPr lang="en-US" sz="1700" kern="1200" dirty="0"/>
        </a:p>
      </dsp:txBody>
      <dsp:txXfrm>
        <a:off x="991059" y="366"/>
        <a:ext cx="7481450" cy="858060"/>
      </dsp:txXfrm>
    </dsp:sp>
    <dsp:sp modelId="{E69A416D-7B06-4636-8BCA-B22EF8E03322}">
      <dsp:nvSpPr>
        <dsp:cNvPr id="0" name=""/>
        <dsp:cNvSpPr/>
      </dsp:nvSpPr>
      <dsp:spPr>
        <a:xfrm>
          <a:off x="0" y="1072942"/>
          <a:ext cx="8472510" cy="8580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8ACF5-937B-4790-9752-C9844D6421A1}">
      <dsp:nvSpPr>
        <dsp:cNvPr id="0" name=""/>
        <dsp:cNvSpPr/>
      </dsp:nvSpPr>
      <dsp:spPr>
        <a:xfrm>
          <a:off x="259563" y="1266005"/>
          <a:ext cx="471933" cy="471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DF804C-D737-418C-B10B-FF9C5927B0A0}">
      <dsp:nvSpPr>
        <dsp:cNvPr id="0" name=""/>
        <dsp:cNvSpPr/>
      </dsp:nvSpPr>
      <dsp:spPr>
        <a:xfrm>
          <a:off x="991059" y="1072942"/>
          <a:ext cx="7481450" cy="858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11" tIns="90811" rIns="90811" bIns="90811"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II.A.3.e) must include documented participation in a national thoracic surgery educational association (e.g., the Thoracic Surgery Directors Association); and, (Core) </a:t>
          </a:r>
          <a:endParaRPr lang="en-US" sz="1700" kern="1200" dirty="0"/>
        </a:p>
      </dsp:txBody>
      <dsp:txXfrm>
        <a:off x="991059" y="1072942"/>
        <a:ext cx="7481450" cy="858060"/>
      </dsp:txXfrm>
    </dsp:sp>
    <dsp:sp modelId="{E3133FD0-4C46-4911-8720-E73888A70B02}">
      <dsp:nvSpPr>
        <dsp:cNvPr id="0" name=""/>
        <dsp:cNvSpPr/>
      </dsp:nvSpPr>
      <dsp:spPr>
        <a:xfrm>
          <a:off x="0" y="2145517"/>
          <a:ext cx="8472510" cy="8580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6DC2DD-ACDF-49E0-9243-33361535DE5F}">
      <dsp:nvSpPr>
        <dsp:cNvPr id="0" name=""/>
        <dsp:cNvSpPr/>
      </dsp:nvSpPr>
      <dsp:spPr>
        <a:xfrm>
          <a:off x="259563" y="2338581"/>
          <a:ext cx="471933" cy="4719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CB9CA-E72B-4435-91A7-B8D8B3FD8EEB}">
      <dsp:nvSpPr>
        <dsp:cNvPr id="0" name=""/>
        <dsp:cNvSpPr/>
      </dsp:nvSpPr>
      <dsp:spPr>
        <a:xfrm>
          <a:off x="991059" y="2145517"/>
          <a:ext cx="7481450" cy="858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811" tIns="90811" rIns="90811" bIns="90811"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II.A.3.f) must include documented formal faculty development activities in education and teaching, such as participation at local and national program director workshops and other educational activities. (Core) </a:t>
          </a:r>
          <a:endParaRPr lang="en-US" sz="1700" kern="1200" dirty="0"/>
        </a:p>
      </dsp:txBody>
      <dsp:txXfrm>
        <a:off x="991059" y="2145517"/>
        <a:ext cx="7481450" cy="8580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2A39BD-04C7-464F-A8BD-18508A7CE54C}" type="datetimeFigureOut">
              <a:rPr lang="en-US" smtClean="0"/>
              <a:t>4/28/2025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26E9D-1850-784E-8B94-52F2B235EDBB}" type="slidenum">
              <a:rPr lang="en-US" smtClean="0"/>
              <a:t>‹#›</a:t>
            </a:fld>
            <a:endParaRPr lang="en-US" dirty="0"/>
          </a:p>
        </p:txBody>
      </p:sp>
    </p:spTree>
    <p:extLst>
      <p:ext uri="{BB962C8B-B14F-4D97-AF65-F5344CB8AC3E}">
        <p14:creationId xmlns:p14="http://schemas.microsoft.com/office/powerpoint/2010/main" val="3110180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67B51-5F17-40A6-9A0E-F30394D124E5}" type="datetimeFigureOut">
              <a:rPr lang="en-US" smtClean="0"/>
              <a:t>4/28/2025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9F25C-D722-4768-93F8-5DA9FDBC04A6}" type="slidenum">
              <a:rPr lang="en-US" smtClean="0"/>
              <a:t>‹#›</a:t>
            </a:fld>
            <a:endParaRPr lang="en-US" dirty="0"/>
          </a:p>
        </p:txBody>
      </p:sp>
    </p:spTree>
    <p:extLst>
      <p:ext uri="{BB962C8B-B14F-4D97-AF65-F5344CB8AC3E}">
        <p14:creationId xmlns:p14="http://schemas.microsoft.com/office/powerpoint/2010/main" val="305023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Text Placeholder 30"/>
          <p:cNvSpPr>
            <a:spLocks noGrp="1"/>
          </p:cNvSpPr>
          <p:nvPr>
            <p:ph idx="1"/>
          </p:nvPr>
        </p:nvSpPr>
        <p:spPr>
          <a:xfrm>
            <a:off x="378299" y="1590677"/>
            <a:ext cx="8472510" cy="3003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39117DDE-1642-45B4-9EC5-B9427C6CFF29}" type="datetime4">
              <a:rPr lang="en-US" smtClean="0"/>
              <a:t>April 28, 2025</a:t>
            </a:fld>
            <a:endParaRPr lang="en-US" dirty="0"/>
          </a:p>
        </p:txBody>
      </p:sp>
      <p:sp>
        <p:nvSpPr>
          <p:cNvPr id="22" name="Footer Placeholder 4"/>
          <p:cNvSpPr>
            <a:spLocks noGrp="1"/>
          </p:cNvSpPr>
          <p:nvPr>
            <p:ph type="ftr" sz="quarter" idx="3"/>
          </p:nvPr>
        </p:nvSpPr>
        <p:spPr>
          <a:xfrm>
            <a:off x="378300"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8"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
        <p:nvSpPr>
          <p:cNvPr id="7"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spTree>
    <p:extLst>
      <p:ext uri="{BB962C8B-B14F-4D97-AF65-F5344CB8AC3E}">
        <p14:creationId xmlns:p14="http://schemas.microsoft.com/office/powerpoint/2010/main" val="2788700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266054-C723-49AA-A46D-32DDFC7238F1}" type="datetime4">
              <a:rPr lang="en-US" smtClean="0"/>
              <a:t>April 28, 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06185" y="4711620"/>
            <a:ext cx="329346" cy="236267"/>
          </a:xfrm>
          <a:prstGeom prst="rect">
            <a:avLst/>
          </a:prstGeom>
        </p:spPr>
        <p:txBody>
          <a:bodyPr/>
          <a:lstStyle/>
          <a:p>
            <a:fld id="{BFEBEB0A-9E3D-4B14-9782-E2AE3DA60D96}" type="slidenum">
              <a:rPr lang="en-US" smtClean="0"/>
              <a:pPr/>
              <a:t>‹#›</a:t>
            </a:fld>
            <a:endParaRPr lang="en-US" dirty="0"/>
          </a:p>
        </p:txBody>
      </p:sp>
      <p:sp>
        <p:nvSpPr>
          <p:cNvPr id="7"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7110192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Rectangle 5"/>
          <p:cNvSpPr/>
          <p:nvPr userDrawn="1"/>
        </p:nvSpPr>
        <p:spPr>
          <a:xfrm>
            <a:off x="0" y="-1"/>
            <a:ext cx="9144000" cy="482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32080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
            <a:ext cx="9144000" cy="488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321700" y="4356987"/>
            <a:ext cx="485910" cy="628826"/>
            <a:chOff x="321700" y="4356987"/>
            <a:chExt cx="485910" cy="628826"/>
          </a:xfrm>
        </p:grpSpPr>
        <p:sp>
          <p:nvSpPr>
            <p:cNvPr id="3" name="Rectangle 2"/>
            <p:cNvSpPr/>
            <p:nvPr userDrawn="1"/>
          </p:nvSpPr>
          <p:spPr bwMode="auto">
            <a:xfrm>
              <a:off x="356204" y="4461786"/>
              <a:ext cx="419228" cy="419228"/>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700" y="4356987"/>
              <a:ext cx="485910" cy="628826"/>
            </a:xfrm>
            <a:prstGeom prst="rect">
              <a:avLst/>
            </a:prstGeom>
          </p:spPr>
        </p:pic>
      </p:grpSp>
    </p:spTree>
    <p:extLst>
      <p:ext uri="{BB962C8B-B14F-4D97-AF65-F5344CB8AC3E}">
        <p14:creationId xmlns:p14="http://schemas.microsoft.com/office/powerpoint/2010/main" val="173413253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Rectangle 5"/>
          <p:cNvSpPr/>
          <p:nvPr userDrawn="1"/>
        </p:nvSpPr>
        <p:spPr>
          <a:xfrm>
            <a:off x="0" y="-1"/>
            <a:ext cx="9144000" cy="482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userDrawn="1"/>
        </p:nvGrpSpPr>
        <p:grpSpPr>
          <a:xfrm>
            <a:off x="8387244" y="4356987"/>
            <a:ext cx="485910" cy="628826"/>
            <a:chOff x="321700" y="4356987"/>
            <a:chExt cx="485910" cy="628826"/>
          </a:xfrm>
        </p:grpSpPr>
        <p:sp>
          <p:nvSpPr>
            <p:cNvPr id="5" name="Rectangle 4"/>
            <p:cNvSpPr/>
            <p:nvPr userDrawn="1"/>
          </p:nvSpPr>
          <p:spPr bwMode="auto">
            <a:xfrm>
              <a:off x="356204" y="4461786"/>
              <a:ext cx="419228" cy="419228"/>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700" y="4356987"/>
              <a:ext cx="485910" cy="628826"/>
            </a:xfrm>
            <a:prstGeom prst="rect">
              <a:avLst/>
            </a:prstGeom>
          </p:spPr>
        </p:pic>
      </p:grpSp>
    </p:spTree>
    <p:extLst>
      <p:ext uri="{BB962C8B-B14F-4D97-AF65-F5344CB8AC3E}">
        <p14:creationId xmlns:p14="http://schemas.microsoft.com/office/powerpoint/2010/main" val="25535736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0866" y="1676994"/>
            <a:ext cx="5139943" cy="2842629"/>
          </a:xfrm>
          <a:prstGeom prst="rect">
            <a:avLst/>
          </a:prstGeo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8300" y="1676994"/>
            <a:ext cx="3057359" cy="2842629"/>
          </a:xfrm>
          <a:prstGeom prst="rect">
            <a:avLst/>
          </a:prstGeom>
        </p:spPr>
        <p:txBody>
          <a:bodyPr>
            <a:normAutofit/>
          </a:bodyPr>
          <a:lstStyle>
            <a:lvl1pPr marL="0" indent="0">
              <a:buNone/>
              <a:defRPr sz="21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7892FE-17A4-4E37-A19F-CC395FEDF927}" type="datetime4">
              <a:rPr lang="en-US" smtClean="0"/>
              <a:t>April 28,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06185" y="4711620"/>
            <a:ext cx="329346" cy="236267"/>
          </a:xfrm>
          <a:prstGeom prst="rect">
            <a:avLst/>
          </a:prstGeom>
        </p:spPr>
        <p:txBody>
          <a:bodyPr/>
          <a:lstStyle/>
          <a:p>
            <a:fld id="{BFEBEB0A-9E3D-4B14-9782-E2AE3DA60D96}" type="slidenum">
              <a:rPr lang="en-US" smtClean="0"/>
              <a:pPr/>
              <a:t>‹#›</a:t>
            </a:fld>
            <a:endParaRPr lang="en-US" dirty="0"/>
          </a:p>
        </p:txBody>
      </p:sp>
      <p:cxnSp>
        <p:nvCxnSpPr>
          <p:cNvPr id="10" name="Straight Connector 9"/>
          <p:cNvCxnSpPr/>
          <p:nvPr/>
        </p:nvCxnSpPr>
        <p:spPr>
          <a:xfrm>
            <a:off x="3581400" y="1676994"/>
            <a:ext cx="0" cy="2842629"/>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279868521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0432" y="1504362"/>
            <a:ext cx="8470377" cy="1426856"/>
          </a:xfrm>
        </p:spPr>
        <p:txBody>
          <a:bodyPr/>
          <a:lstStyle/>
          <a:p>
            <a:endParaRPr lang="en-US" dirty="0"/>
          </a:p>
        </p:txBody>
      </p:sp>
      <p:sp>
        <p:nvSpPr>
          <p:cNvPr id="3" name="Text Placeholder 2"/>
          <p:cNvSpPr>
            <a:spLocks noGrp="1"/>
          </p:cNvSpPr>
          <p:nvPr>
            <p:ph type="body" sz="quarter" idx="14"/>
          </p:nvPr>
        </p:nvSpPr>
        <p:spPr>
          <a:xfrm>
            <a:off x="156553" y="3070562"/>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p:cNvSpPr>
            <a:spLocks noGrp="1"/>
          </p:cNvSpPr>
          <p:nvPr>
            <p:ph type="body" sz="quarter" idx="15"/>
          </p:nvPr>
        </p:nvSpPr>
        <p:spPr>
          <a:xfrm>
            <a:off x="6232415" y="3071071"/>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sz="quarter" idx="16"/>
          </p:nvPr>
        </p:nvSpPr>
        <p:spPr>
          <a:xfrm>
            <a:off x="3206625" y="3059819"/>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itle 1"/>
          <p:cNvSpPr>
            <a:spLocks noGrp="1"/>
          </p:cNvSpPr>
          <p:nvPr>
            <p:ph type="ctrTitle" hasCustomPrompt="1"/>
          </p:nvPr>
        </p:nvSpPr>
        <p:spPr>
          <a:xfrm>
            <a:off x="2004137" y="138702"/>
            <a:ext cx="6846673" cy="125468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Thank You!</a:t>
            </a:r>
            <a:endParaRPr/>
          </a:p>
        </p:txBody>
      </p:sp>
      <p:grpSp>
        <p:nvGrpSpPr>
          <p:cNvPr id="6" name="Group 5">
            <a:extLst>
              <a:ext uri="{FF2B5EF4-FFF2-40B4-BE49-F238E27FC236}">
                <a16:creationId xmlns:a16="http://schemas.microsoft.com/office/drawing/2014/main" id="{CA0EAEBE-7832-9BC7-3972-D7DF58298A46}"/>
              </a:ext>
            </a:extLst>
          </p:cNvPr>
          <p:cNvGrpSpPr/>
          <p:nvPr userDrawn="1"/>
        </p:nvGrpSpPr>
        <p:grpSpPr>
          <a:xfrm>
            <a:off x="380432" y="4851291"/>
            <a:ext cx="4074389" cy="246221"/>
            <a:chOff x="424757" y="103382"/>
            <a:chExt cx="4074389" cy="246221"/>
          </a:xfrm>
        </p:grpSpPr>
        <p:grpSp>
          <p:nvGrpSpPr>
            <p:cNvPr id="7" name="Group 6">
              <a:extLst>
                <a:ext uri="{FF2B5EF4-FFF2-40B4-BE49-F238E27FC236}">
                  <a16:creationId xmlns:a16="http://schemas.microsoft.com/office/drawing/2014/main" id="{129BDCCE-03B6-30AC-3231-4247773AEF5D}"/>
                </a:ext>
              </a:extLst>
            </p:cNvPr>
            <p:cNvGrpSpPr/>
            <p:nvPr userDrawn="1"/>
          </p:nvGrpSpPr>
          <p:grpSpPr>
            <a:xfrm>
              <a:off x="3038606" y="106256"/>
              <a:ext cx="1460540" cy="240473"/>
              <a:chOff x="1591161" y="112527"/>
              <a:chExt cx="1460540" cy="240473"/>
            </a:xfrm>
          </p:grpSpPr>
          <p:sp>
            <p:nvSpPr>
              <p:cNvPr id="21" name="Rectangle 20">
                <a:extLst>
                  <a:ext uri="{FF2B5EF4-FFF2-40B4-BE49-F238E27FC236}">
                    <a16:creationId xmlns:a16="http://schemas.microsoft.com/office/drawing/2014/main" id="{118AFF3C-3B60-3822-0A0B-25130DD25FCF}"/>
                  </a:ext>
                </a:extLst>
              </p:cNvPr>
              <p:cNvSpPr/>
              <p:nvPr userDrawn="1"/>
            </p:nvSpPr>
            <p:spPr>
              <a:xfrm>
                <a:off x="1591161" y="112527"/>
                <a:ext cx="210312" cy="210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24" name="TextBox 23">
                <a:extLst>
                  <a:ext uri="{FF2B5EF4-FFF2-40B4-BE49-F238E27FC236}">
                    <a16:creationId xmlns:a16="http://schemas.microsoft.com/office/drawing/2014/main" id="{567B552A-20BB-0C0F-A734-5FDA5652FC9E}"/>
                  </a:ext>
                </a:extLst>
              </p:cNvPr>
              <p:cNvSpPr txBox="1"/>
              <p:nvPr/>
            </p:nvSpPr>
            <p:spPr>
              <a:xfrm>
                <a:off x="1744932" y="117102"/>
                <a:ext cx="1306769" cy="235898"/>
              </a:xfrm>
              <a:prstGeom prst="rect">
                <a:avLst/>
              </a:prstGeom>
              <a:noFill/>
            </p:spPr>
            <p:txBody>
              <a:bodyPr wrap="none" rtlCol="0">
                <a:spAutoFit/>
              </a:bodyPr>
              <a:lstStyle/>
              <a:p>
                <a:pPr lvl="0"/>
                <a:r>
                  <a:rPr lang="en-US" sz="900" b="0" dirty="0">
                    <a:solidFill>
                      <a:schemeClr val="accent1"/>
                    </a:solidFill>
                    <a:latin typeface="+mj-lt"/>
                    <a:cs typeface="Georgia"/>
                  </a:rPr>
                  <a:t>WWW.ACGME.ORG</a:t>
                </a:r>
              </a:p>
            </p:txBody>
          </p:sp>
          <p:sp>
            <p:nvSpPr>
              <p:cNvPr id="25" name="Freeform 5">
                <a:extLst>
                  <a:ext uri="{FF2B5EF4-FFF2-40B4-BE49-F238E27FC236}">
                    <a16:creationId xmlns:a16="http://schemas.microsoft.com/office/drawing/2014/main" id="{4E5A7B55-991F-A72D-0BAE-1E896D80C7A8}"/>
                  </a:ext>
                </a:extLst>
              </p:cNvPr>
              <p:cNvSpPr>
                <a:spLocks noEditPoints="1"/>
              </p:cNvSpPr>
              <p:nvPr userDrawn="1"/>
            </p:nvSpPr>
            <p:spPr bwMode="auto">
              <a:xfrm>
                <a:off x="1614021" y="131246"/>
                <a:ext cx="164592" cy="164592"/>
              </a:xfrm>
              <a:custGeom>
                <a:avLst/>
                <a:gdLst>
                  <a:gd name="T0" fmla="*/ 0 w 124"/>
                  <a:gd name="T1" fmla="*/ 239907 h 124"/>
                  <a:gd name="T2" fmla="*/ 478181 w 124"/>
                  <a:gd name="T3" fmla="*/ 239907 h 124"/>
                  <a:gd name="T4" fmla="*/ 447331 w 124"/>
                  <a:gd name="T5" fmla="*/ 232168 h 124"/>
                  <a:gd name="T6" fmla="*/ 335498 w 124"/>
                  <a:gd name="T7" fmla="*/ 135431 h 124"/>
                  <a:gd name="T8" fmla="*/ 447331 w 124"/>
                  <a:gd name="T9" fmla="*/ 232168 h 124"/>
                  <a:gd name="T10" fmla="*/ 165821 w 124"/>
                  <a:gd name="T11" fmla="*/ 367599 h 124"/>
                  <a:gd name="T12" fmla="*/ 231378 w 124"/>
                  <a:gd name="T13" fmla="*/ 448858 h 124"/>
                  <a:gd name="T14" fmla="*/ 246803 w 124"/>
                  <a:gd name="T15" fmla="*/ 30956 h 124"/>
                  <a:gd name="T16" fmla="*/ 246803 w 124"/>
                  <a:gd name="T17" fmla="*/ 139301 h 124"/>
                  <a:gd name="T18" fmla="*/ 246803 w 124"/>
                  <a:gd name="T19" fmla="*/ 30956 h 124"/>
                  <a:gd name="T20" fmla="*/ 385630 w 124"/>
                  <a:gd name="T21" fmla="*/ 88998 h 124"/>
                  <a:gd name="T22" fmla="*/ 273797 w 124"/>
                  <a:gd name="T23" fmla="*/ 34825 h 124"/>
                  <a:gd name="T24" fmla="*/ 231378 w 124"/>
                  <a:gd name="T25" fmla="*/ 139301 h 124"/>
                  <a:gd name="T26" fmla="*/ 231378 w 124"/>
                  <a:gd name="T27" fmla="*/ 30956 h 124"/>
                  <a:gd name="T28" fmla="*/ 146539 w 124"/>
                  <a:gd name="T29" fmla="*/ 119954 h 124"/>
                  <a:gd name="T30" fmla="*/ 204384 w 124"/>
                  <a:gd name="T31" fmla="*/ 34825 h 124"/>
                  <a:gd name="T32" fmla="*/ 154252 w 124"/>
                  <a:gd name="T33" fmla="*/ 139301 h 124"/>
                  <a:gd name="T34" fmla="*/ 231378 w 124"/>
                  <a:gd name="T35" fmla="*/ 232168 h 124"/>
                  <a:gd name="T36" fmla="*/ 154252 w 124"/>
                  <a:gd name="T37" fmla="*/ 139301 h 124"/>
                  <a:gd name="T38" fmla="*/ 231378 w 124"/>
                  <a:gd name="T39" fmla="*/ 340513 h 124"/>
                  <a:gd name="T40" fmla="*/ 138827 w 124"/>
                  <a:gd name="T41" fmla="*/ 247646 h 124"/>
                  <a:gd name="T42" fmla="*/ 204384 w 124"/>
                  <a:gd name="T43" fmla="*/ 444989 h 124"/>
                  <a:gd name="T44" fmla="*/ 154252 w 124"/>
                  <a:gd name="T45" fmla="*/ 371469 h 124"/>
                  <a:gd name="T46" fmla="*/ 246803 w 124"/>
                  <a:gd name="T47" fmla="*/ 448858 h 124"/>
                  <a:gd name="T48" fmla="*/ 312360 w 124"/>
                  <a:gd name="T49" fmla="*/ 367599 h 124"/>
                  <a:gd name="T50" fmla="*/ 246803 w 124"/>
                  <a:gd name="T51" fmla="*/ 448858 h 124"/>
                  <a:gd name="T52" fmla="*/ 374061 w 124"/>
                  <a:gd name="T53" fmla="*/ 398555 h 124"/>
                  <a:gd name="T54" fmla="*/ 323929 w 124"/>
                  <a:gd name="T55" fmla="*/ 371469 h 124"/>
                  <a:gd name="T56" fmla="*/ 246803 w 124"/>
                  <a:gd name="T57" fmla="*/ 340513 h 124"/>
                  <a:gd name="T58" fmla="*/ 339354 w 124"/>
                  <a:gd name="T59" fmla="*/ 247646 h 124"/>
                  <a:gd name="T60" fmla="*/ 246803 w 124"/>
                  <a:gd name="T61" fmla="*/ 232168 h 124"/>
                  <a:gd name="T62" fmla="*/ 323929 w 124"/>
                  <a:gd name="T63" fmla="*/ 139301 h 124"/>
                  <a:gd name="T64" fmla="*/ 246803 w 124"/>
                  <a:gd name="T65" fmla="*/ 232168 h 124"/>
                  <a:gd name="T66" fmla="*/ 142683 w 124"/>
                  <a:gd name="T67" fmla="*/ 135431 h 124"/>
                  <a:gd name="T68" fmla="*/ 30850 w 124"/>
                  <a:gd name="T69" fmla="*/ 232168 h 124"/>
                  <a:gd name="T70" fmla="*/ 30850 w 124"/>
                  <a:gd name="T71" fmla="*/ 247646 h 124"/>
                  <a:gd name="T72" fmla="*/ 146539 w 124"/>
                  <a:gd name="T73" fmla="*/ 359861 h 124"/>
                  <a:gd name="T74" fmla="*/ 30850 w 124"/>
                  <a:gd name="T75" fmla="*/ 247646 h 124"/>
                  <a:gd name="T76" fmla="*/ 331642 w 124"/>
                  <a:gd name="T77" fmla="*/ 359861 h 124"/>
                  <a:gd name="T78" fmla="*/ 447331 w 124"/>
                  <a:gd name="T79" fmla="*/ 247646 h 1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a:lstStyle/>
              <a:p>
                <a:endParaRPr lang="en-US" dirty="0">
                  <a:solidFill>
                    <a:schemeClr val="accent1"/>
                  </a:solidFill>
                </a:endParaRPr>
              </a:p>
            </p:txBody>
          </p:sp>
        </p:grpSp>
        <p:grpSp>
          <p:nvGrpSpPr>
            <p:cNvPr id="8" name="Group 7">
              <a:extLst>
                <a:ext uri="{FF2B5EF4-FFF2-40B4-BE49-F238E27FC236}">
                  <a16:creationId xmlns:a16="http://schemas.microsoft.com/office/drawing/2014/main" id="{463B69EA-F789-A3F9-C3E2-0C31002B0C53}"/>
                </a:ext>
              </a:extLst>
            </p:cNvPr>
            <p:cNvGrpSpPr/>
            <p:nvPr userDrawn="1"/>
          </p:nvGrpSpPr>
          <p:grpSpPr>
            <a:xfrm>
              <a:off x="424757" y="103382"/>
              <a:ext cx="1182267" cy="246221"/>
              <a:chOff x="424757" y="103127"/>
              <a:chExt cx="1182267" cy="246221"/>
            </a:xfrm>
          </p:grpSpPr>
          <p:sp>
            <p:nvSpPr>
              <p:cNvPr id="14" name="Freeform 7">
                <a:extLst>
                  <a:ext uri="{FF2B5EF4-FFF2-40B4-BE49-F238E27FC236}">
                    <a16:creationId xmlns:a16="http://schemas.microsoft.com/office/drawing/2014/main" id="{5523EC7A-470F-ED93-4704-93B36655F547}"/>
                  </a:ext>
                </a:extLst>
              </p:cNvPr>
              <p:cNvSpPr>
                <a:spLocks noEditPoints="1"/>
              </p:cNvSpPr>
              <p:nvPr/>
            </p:nvSpPr>
            <p:spPr bwMode="auto">
              <a:xfrm>
                <a:off x="424757" y="119013"/>
                <a:ext cx="208872" cy="208180"/>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solidFill>
                <a:schemeClr val="accent1"/>
              </a:solidFill>
              <a:ln>
                <a:noFill/>
              </a:ln>
            </p:spPr>
            <p:txBody>
              <a:bodyPr/>
              <a:lstStyle/>
              <a:p>
                <a:pPr fontAlgn="auto">
                  <a:spcBef>
                    <a:spcPts val="0"/>
                  </a:spcBef>
                  <a:spcAft>
                    <a:spcPts val="0"/>
                  </a:spcAft>
                  <a:defRPr/>
                </a:pPr>
                <a:endParaRPr lang="id-ID" sz="3200">
                  <a:solidFill>
                    <a:schemeClr val="accent1"/>
                  </a:solidFill>
                  <a:latin typeface="+mn-lt"/>
                  <a:ea typeface="+mn-ea"/>
                  <a:cs typeface="+mn-cs"/>
                </a:endParaRPr>
              </a:p>
            </p:txBody>
          </p:sp>
          <p:sp>
            <p:nvSpPr>
              <p:cNvPr id="15" name="TextBox 14">
                <a:extLst>
                  <a:ext uri="{FF2B5EF4-FFF2-40B4-BE49-F238E27FC236}">
                    <a16:creationId xmlns:a16="http://schemas.microsoft.com/office/drawing/2014/main" id="{FDDA7733-05C9-A07A-B85B-ACAEC5D90CC5}"/>
                  </a:ext>
                </a:extLst>
              </p:cNvPr>
              <p:cNvSpPr txBox="1"/>
              <p:nvPr/>
            </p:nvSpPr>
            <p:spPr>
              <a:xfrm>
                <a:off x="869322" y="103127"/>
                <a:ext cx="737702" cy="246221"/>
              </a:xfrm>
              <a:prstGeom prst="rect">
                <a:avLst/>
              </a:prstGeom>
              <a:noFill/>
            </p:spPr>
            <p:txBody>
              <a:bodyPr wrap="none" rtlCol="0">
                <a:spAutoFit/>
              </a:bodyPr>
              <a:lstStyle/>
              <a:p>
                <a:pPr lvl="0" algn="l"/>
                <a:r>
                  <a:rPr lang="en-US" sz="1000" b="0" dirty="0">
                    <a:solidFill>
                      <a:schemeClr val="accent1"/>
                    </a:solidFill>
                    <a:latin typeface="+mj-lt"/>
                    <a:cs typeface="Georgia"/>
                  </a:rPr>
                  <a:t>@</a:t>
                </a:r>
                <a:r>
                  <a:rPr lang="en-US" sz="900" b="0" dirty="0">
                    <a:solidFill>
                      <a:schemeClr val="accent1"/>
                    </a:solidFill>
                    <a:latin typeface="+mj-lt"/>
                    <a:cs typeface="Georgia"/>
                  </a:rPr>
                  <a:t>ACGME</a:t>
                </a:r>
              </a:p>
            </p:txBody>
          </p:sp>
          <p:grpSp>
            <p:nvGrpSpPr>
              <p:cNvPr id="16" name="Group 15">
                <a:extLst>
                  <a:ext uri="{FF2B5EF4-FFF2-40B4-BE49-F238E27FC236}">
                    <a16:creationId xmlns:a16="http://schemas.microsoft.com/office/drawing/2014/main" id="{36022D81-CC9F-C2E6-C452-A9CBFD31CD0A}"/>
                  </a:ext>
                </a:extLst>
              </p:cNvPr>
              <p:cNvGrpSpPr/>
              <p:nvPr userDrawn="1"/>
            </p:nvGrpSpPr>
            <p:grpSpPr>
              <a:xfrm>
                <a:off x="707565" y="117529"/>
                <a:ext cx="210312" cy="210312"/>
                <a:chOff x="707565" y="117107"/>
                <a:chExt cx="210312" cy="210312"/>
              </a:xfrm>
            </p:grpSpPr>
            <p:sp>
              <p:nvSpPr>
                <p:cNvPr id="19" name="Rectangle 18">
                  <a:extLst>
                    <a:ext uri="{FF2B5EF4-FFF2-40B4-BE49-F238E27FC236}">
                      <a16:creationId xmlns:a16="http://schemas.microsoft.com/office/drawing/2014/main" id="{B50C0719-F511-3085-8AFB-92B87B762229}"/>
                    </a:ext>
                  </a:extLst>
                </p:cNvPr>
                <p:cNvSpPr/>
                <p:nvPr userDrawn="1"/>
              </p:nvSpPr>
              <p:spPr>
                <a:xfrm>
                  <a:off x="707565" y="117107"/>
                  <a:ext cx="210312" cy="210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20" name="Picture 19" descr="A white x on a black background&#10;&#10;Description automatically generated">
                  <a:extLst>
                    <a:ext uri="{FF2B5EF4-FFF2-40B4-BE49-F238E27FC236}">
                      <a16:creationId xmlns:a16="http://schemas.microsoft.com/office/drawing/2014/main" id="{AB1DB1BD-17D0-6CA1-D65D-CB656AEE5A93}"/>
                    </a:ext>
                  </a:extLst>
                </p:cNvPr>
                <p:cNvPicPr>
                  <a:picLocks noChangeAspect="1"/>
                </p:cNvPicPr>
                <p:nvPr userDrawn="1"/>
              </p:nvPicPr>
              <p:blipFill>
                <a:blip r:embed="rId2"/>
                <a:stretch>
                  <a:fillRect/>
                </a:stretch>
              </p:blipFill>
              <p:spPr>
                <a:xfrm>
                  <a:off x="748484" y="156607"/>
                  <a:ext cx="128475" cy="131312"/>
                </a:xfrm>
                <a:prstGeom prst="rect">
                  <a:avLst/>
                </a:prstGeom>
              </p:spPr>
            </p:pic>
          </p:grpSp>
        </p:grpSp>
        <p:grpSp>
          <p:nvGrpSpPr>
            <p:cNvPr id="10" name="Group 9">
              <a:extLst>
                <a:ext uri="{FF2B5EF4-FFF2-40B4-BE49-F238E27FC236}">
                  <a16:creationId xmlns:a16="http://schemas.microsoft.com/office/drawing/2014/main" id="{CA0428B9-EE7C-D391-55D4-76C44B24FEBA}"/>
                </a:ext>
              </a:extLst>
            </p:cNvPr>
            <p:cNvGrpSpPr/>
            <p:nvPr userDrawn="1"/>
          </p:nvGrpSpPr>
          <p:grpSpPr>
            <a:xfrm>
              <a:off x="1660898" y="107414"/>
              <a:ext cx="1323834" cy="238157"/>
              <a:chOff x="3423968" y="97424"/>
              <a:chExt cx="1323834" cy="238157"/>
            </a:xfrm>
          </p:grpSpPr>
          <p:sp>
            <p:nvSpPr>
              <p:cNvPr id="11" name="Rectangle 10">
                <a:extLst>
                  <a:ext uri="{FF2B5EF4-FFF2-40B4-BE49-F238E27FC236}">
                    <a16:creationId xmlns:a16="http://schemas.microsoft.com/office/drawing/2014/main" id="{03394FE7-18A0-C004-E595-AB80ACB875C9}"/>
                  </a:ext>
                </a:extLst>
              </p:cNvPr>
              <p:cNvSpPr/>
              <p:nvPr userDrawn="1"/>
            </p:nvSpPr>
            <p:spPr>
              <a:xfrm>
                <a:off x="3423968" y="97424"/>
                <a:ext cx="219678" cy="2196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6B1ED028-83E7-4AD8-2FE5-C9DDFD434FC8}"/>
                  </a:ext>
                </a:extLst>
              </p:cNvPr>
              <p:cNvPicPr>
                <a:picLocks noChangeAspect="1"/>
              </p:cNvPicPr>
              <p:nvPr userDrawn="1"/>
            </p:nvPicPr>
            <p:blipFill>
              <a:blip r:embed="rId3"/>
              <a:srcRect/>
              <a:stretch/>
            </p:blipFill>
            <p:spPr>
              <a:xfrm>
                <a:off x="3465735" y="131530"/>
                <a:ext cx="146304" cy="146236"/>
              </a:xfrm>
              <a:prstGeom prst="rect">
                <a:avLst/>
              </a:prstGeom>
            </p:spPr>
          </p:pic>
          <p:sp>
            <p:nvSpPr>
              <p:cNvPr id="13" name="TextBox 12">
                <a:extLst>
                  <a:ext uri="{FF2B5EF4-FFF2-40B4-BE49-F238E27FC236}">
                    <a16:creationId xmlns:a16="http://schemas.microsoft.com/office/drawing/2014/main" id="{E10AD0C5-7666-B2FD-0207-D6399DEBD162}"/>
                  </a:ext>
                </a:extLst>
              </p:cNvPr>
              <p:cNvSpPr txBox="1"/>
              <p:nvPr userDrawn="1"/>
            </p:nvSpPr>
            <p:spPr>
              <a:xfrm>
                <a:off x="3612040" y="104749"/>
                <a:ext cx="1135762" cy="230832"/>
              </a:xfrm>
              <a:prstGeom prst="rect">
                <a:avLst/>
              </a:prstGeom>
              <a:noFill/>
            </p:spPr>
            <p:txBody>
              <a:bodyPr wrap="square" rtlCol="0">
                <a:spAutoFit/>
              </a:bodyPr>
              <a:lstStyle/>
              <a:p>
                <a:pPr lvl="0" algn="l"/>
                <a:r>
                  <a:rPr lang="en-US" sz="900" dirty="0">
                    <a:solidFill>
                      <a:schemeClr val="accent1"/>
                    </a:solidFill>
                    <a:latin typeface="+mj-lt"/>
                    <a:cs typeface="Georgia"/>
                  </a:rPr>
                  <a:t>@ACGME_Official</a:t>
                </a:r>
              </a:p>
            </p:txBody>
          </p:sp>
        </p:grpSp>
      </p:grpSp>
    </p:spTree>
    <p:extLst>
      <p:ext uri="{BB962C8B-B14F-4D97-AF65-F5344CB8AC3E}">
        <p14:creationId xmlns:p14="http://schemas.microsoft.com/office/powerpoint/2010/main" val="246202331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6553" y="3070562"/>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p:cNvSpPr>
            <a:spLocks noGrp="1"/>
          </p:cNvSpPr>
          <p:nvPr>
            <p:ph type="body" sz="quarter" idx="15"/>
          </p:nvPr>
        </p:nvSpPr>
        <p:spPr>
          <a:xfrm>
            <a:off x="6232415" y="3071071"/>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sz="quarter" idx="16"/>
          </p:nvPr>
        </p:nvSpPr>
        <p:spPr>
          <a:xfrm>
            <a:off x="3206625" y="3059819"/>
            <a:ext cx="2618394" cy="1122698"/>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p:cNvSpPr>
            <a:spLocks noGrp="1"/>
          </p:cNvSpPr>
          <p:nvPr>
            <p:ph type="ctrTitle" hasCustomPrompt="1"/>
          </p:nvPr>
        </p:nvSpPr>
        <p:spPr>
          <a:xfrm>
            <a:off x="2004137" y="138702"/>
            <a:ext cx="6846673" cy="125468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Questions?</a:t>
            </a:r>
            <a:endParaRPr/>
          </a:p>
        </p:txBody>
      </p:sp>
      <p:sp>
        <p:nvSpPr>
          <p:cNvPr id="31" name="Picture Placeholder 8"/>
          <p:cNvSpPr>
            <a:spLocks noGrp="1"/>
          </p:cNvSpPr>
          <p:nvPr>
            <p:ph type="pic" sz="quarter" idx="10"/>
          </p:nvPr>
        </p:nvSpPr>
        <p:spPr>
          <a:xfrm>
            <a:off x="380432" y="1504362"/>
            <a:ext cx="8470377" cy="1426856"/>
          </a:xfrm>
        </p:spPr>
        <p:txBody>
          <a:bodyPr/>
          <a:lstStyle/>
          <a:p>
            <a:endParaRPr lang="en-US" dirty="0"/>
          </a:p>
        </p:txBody>
      </p:sp>
      <p:grpSp>
        <p:nvGrpSpPr>
          <p:cNvPr id="10" name="Group 9">
            <a:extLst>
              <a:ext uri="{FF2B5EF4-FFF2-40B4-BE49-F238E27FC236}">
                <a16:creationId xmlns:a16="http://schemas.microsoft.com/office/drawing/2014/main" id="{2F39778D-7B15-4A8C-4C44-CEF27FF4D5BA}"/>
              </a:ext>
            </a:extLst>
          </p:cNvPr>
          <p:cNvGrpSpPr/>
          <p:nvPr userDrawn="1"/>
        </p:nvGrpSpPr>
        <p:grpSpPr>
          <a:xfrm>
            <a:off x="380432" y="4851291"/>
            <a:ext cx="4074389" cy="246221"/>
            <a:chOff x="424757" y="103382"/>
            <a:chExt cx="4074389" cy="246221"/>
          </a:xfrm>
        </p:grpSpPr>
        <p:grpSp>
          <p:nvGrpSpPr>
            <p:cNvPr id="11" name="Group 10">
              <a:extLst>
                <a:ext uri="{FF2B5EF4-FFF2-40B4-BE49-F238E27FC236}">
                  <a16:creationId xmlns:a16="http://schemas.microsoft.com/office/drawing/2014/main" id="{987F4ED3-6AB1-BCB9-2453-0C0F3A2B05B8}"/>
                </a:ext>
              </a:extLst>
            </p:cNvPr>
            <p:cNvGrpSpPr/>
            <p:nvPr userDrawn="1"/>
          </p:nvGrpSpPr>
          <p:grpSpPr>
            <a:xfrm>
              <a:off x="3038606" y="106256"/>
              <a:ext cx="1460540" cy="240473"/>
              <a:chOff x="1591161" y="112527"/>
              <a:chExt cx="1460540" cy="240473"/>
            </a:xfrm>
          </p:grpSpPr>
          <p:sp>
            <p:nvSpPr>
              <p:cNvPr id="25" name="Rectangle 24">
                <a:extLst>
                  <a:ext uri="{FF2B5EF4-FFF2-40B4-BE49-F238E27FC236}">
                    <a16:creationId xmlns:a16="http://schemas.microsoft.com/office/drawing/2014/main" id="{68B6E9C0-0BC2-F15E-F210-2399B858EE1B}"/>
                  </a:ext>
                </a:extLst>
              </p:cNvPr>
              <p:cNvSpPr/>
              <p:nvPr userDrawn="1"/>
            </p:nvSpPr>
            <p:spPr>
              <a:xfrm>
                <a:off x="1591161" y="112527"/>
                <a:ext cx="210312" cy="210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26" name="TextBox 25">
                <a:extLst>
                  <a:ext uri="{FF2B5EF4-FFF2-40B4-BE49-F238E27FC236}">
                    <a16:creationId xmlns:a16="http://schemas.microsoft.com/office/drawing/2014/main" id="{4D60ACA9-93DA-0BB6-77AB-B9D0851D1C0C}"/>
                  </a:ext>
                </a:extLst>
              </p:cNvPr>
              <p:cNvSpPr txBox="1"/>
              <p:nvPr/>
            </p:nvSpPr>
            <p:spPr>
              <a:xfrm>
                <a:off x="1744932" y="117102"/>
                <a:ext cx="1306769" cy="235898"/>
              </a:xfrm>
              <a:prstGeom prst="rect">
                <a:avLst/>
              </a:prstGeom>
              <a:noFill/>
            </p:spPr>
            <p:txBody>
              <a:bodyPr wrap="none" rtlCol="0">
                <a:spAutoFit/>
              </a:bodyPr>
              <a:lstStyle/>
              <a:p>
                <a:pPr lvl="0"/>
                <a:r>
                  <a:rPr lang="en-US" sz="900" b="0" dirty="0">
                    <a:solidFill>
                      <a:schemeClr val="accent1"/>
                    </a:solidFill>
                    <a:latin typeface="+mj-lt"/>
                    <a:cs typeface="Georgia"/>
                  </a:rPr>
                  <a:t>WWW.ACGME.ORG</a:t>
                </a:r>
              </a:p>
            </p:txBody>
          </p:sp>
          <p:sp>
            <p:nvSpPr>
              <p:cNvPr id="27" name="Freeform 5">
                <a:extLst>
                  <a:ext uri="{FF2B5EF4-FFF2-40B4-BE49-F238E27FC236}">
                    <a16:creationId xmlns:a16="http://schemas.microsoft.com/office/drawing/2014/main" id="{71440C48-E5DD-7036-D817-9E9FFA652F23}"/>
                  </a:ext>
                </a:extLst>
              </p:cNvPr>
              <p:cNvSpPr>
                <a:spLocks noEditPoints="1"/>
              </p:cNvSpPr>
              <p:nvPr userDrawn="1"/>
            </p:nvSpPr>
            <p:spPr bwMode="auto">
              <a:xfrm>
                <a:off x="1614021" y="131246"/>
                <a:ext cx="164592" cy="164592"/>
              </a:xfrm>
              <a:custGeom>
                <a:avLst/>
                <a:gdLst>
                  <a:gd name="T0" fmla="*/ 0 w 124"/>
                  <a:gd name="T1" fmla="*/ 239907 h 124"/>
                  <a:gd name="T2" fmla="*/ 478181 w 124"/>
                  <a:gd name="T3" fmla="*/ 239907 h 124"/>
                  <a:gd name="T4" fmla="*/ 447331 w 124"/>
                  <a:gd name="T5" fmla="*/ 232168 h 124"/>
                  <a:gd name="T6" fmla="*/ 335498 w 124"/>
                  <a:gd name="T7" fmla="*/ 135431 h 124"/>
                  <a:gd name="T8" fmla="*/ 447331 w 124"/>
                  <a:gd name="T9" fmla="*/ 232168 h 124"/>
                  <a:gd name="T10" fmla="*/ 165821 w 124"/>
                  <a:gd name="T11" fmla="*/ 367599 h 124"/>
                  <a:gd name="T12" fmla="*/ 231378 w 124"/>
                  <a:gd name="T13" fmla="*/ 448858 h 124"/>
                  <a:gd name="T14" fmla="*/ 246803 w 124"/>
                  <a:gd name="T15" fmla="*/ 30956 h 124"/>
                  <a:gd name="T16" fmla="*/ 246803 w 124"/>
                  <a:gd name="T17" fmla="*/ 139301 h 124"/>
                  <a:gd name="T18" fmla="*/ 246803 w 124"/>
                  <a:gd name="T19" fmla="*/ 30956 h 124"/>
                  <a:gd name="T20" fmla="*/ 385630 w 124"/>
                  <a:gd name="T21" fmla="*/ 88998 h 124"/>
                  <a:gd name="T22" fmla="*/ 273797 w 124"/>
                  <a:gd name="T23" fmla="*/ 34825 h 124"/>
                  <a:gd name="T24" fmla="*/ 231378 w 124"/>
                  <a:gd name="T25" fmla="*/ 139301 h 124"/>
                  <a:gd name="T26" fmla="*/ 231378 w 124"/>
                  <a:gd name="T27" fmla="*/ 30956 h 124"/>
                  <a:gd name="T28" fmla="*/ 146539 w 124"/>
                  <a:gd name="T29" fmla="*/ 119954 h 124"/>
                  <a:gd name="T30" fmla="*/ 204384 w 124"/>
                  <a:gd name="T31" fmla="*/ 34825 h 124"/>
                  <a:gd name="T32" fmla="*/ 154252 w 124"/>
                  <a:gd name="T33" fmla="*/ 139301 h 124"/>
                  <a:gd name="T34" fmla="*/ 231378 w 124"/>
                  <a:gd name="T35" fmla="*/ 232168 h 124"/>
                  <a:gd name="T36" fmla="*/ 154252 w 124"/>
                  <a:gd name="T37" fmla="*/ 139301 h 124"/>
                  <a:gd name="T38" fmla="*/ 231378 w 124"/>
                  <a:gd name="T39" fmla="*/ 340513 h 124"/>
                  <a:gd name="T40" fmla="*/ 138827 w 124"/>
                  <a:gd name="T41" fmla="*/ 247646 h 124"/>
                  <a:gd name="T42" fmla="*/ 204384 w 124"/>
                  <a:gd name="T43" fmla="*/ 444989 h 124"/>
                  <a:gd name="T44" fmla="*/ 154252 w 124"/>
                  <a:gd name="T45" fmla="*/ 371469 h 124"/>
                  <a:gd name="T46" fmla="*/ 246803 w 124"/>
                  <a:gd name="T47" fmla="*/ 448858 h 124"/>
                  <a:gd name="T48" fmla="*/ 312360 w 124"/>
                  <a:gd name="T49" fmla="*/ 367599 h 124"/>
                  <a:gd name="T50" fmla="*/ 246803 w 124"/>
                  <a:gd name="T51" fmla="*/ 448858 h 124"/>
                  <a:gd name="T52" fmla="*/ 374061 w 124"/>
                  <a:gd name="T53" fmla="*/ 398555 h 124"/>
                  <a:gd name="T54" fmla="*/ 323929 w 124"/>
                  <a:gd name="T55" fmla="*/ 371469 h 124"/>
                  <a:gd name="T56" fmla="*/ 246803 w 124"/>
                  <a:gd name="T57" fmla="*/ 340513 h 124"/>
                  <a:gd name="T58" fmla="*/ 339354 w 124"/>
                  <a:gd name="T59" fmla="*/ 247646 h 124"/>
                  <a:gd name="T60" fmla="*/ 246803 w 124"/>
                  <a:gd name="T61" fmla="*/ 232168 h 124"/>
                  <a:gd name="T62" fmla="*/ 323929 w 124"/>
                  <a:gd name="T63" fmla="*/ 139301 h 124"/>
                  <a:gd name="T64" fmla="*/ 246803 w 124"/>
                  <a:gd name="T65" fmla="*/ 232168 h 124"/>
                  <a:gd name="T66" fmla="*/ 142683 w 124"/>
                  <a:gd name="T67" fmla="*/ 135431 h 124"/>
                  <a:gd name="T68" fmla="*/ 30850 w 124"/>
                  <a:gd name="T69" fmla="*/ 232168 h 124"/>
                  <a:gd name="T70" fmla="*/ 30850 w 124"/>
                  <a:gd name="T71" fmla="*/ 247646 h 124"/>
                  <a:gd name="T72" fmla="*/ 146539 w 124"/>
                  <a:gd name="T73" fmla="*/ 359861 h 124"/>
                  <a:gd name="T74" fmla="*/ 30850 w 124"/>
                  <a:gd name="T75" fmla="*/ 247646 h 124"/>
                  <a:gd name="T76" fmla="*/ 331642 w 124"/>
                  <a:gd name="T77" fmla="*/ 359861 h 124"/>
                  <a:gd name="T78" fmla="*/ 447331 w 124"/>
                  <a:gd name="T79" fmla="*/ 247646 h 1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bg1"/>
              </a:solidFill>
              <a:ln>
                <a:noFill/>
              </a:ln>
            </p:spPr>
            <p:txBody>
              <a:bodyPr/>
              <a:lstStyle/>
              <a:p>
                <a:endParaRPr lang="en-US" dirty="0">
                  <a:solidFill>
                    <a:schemeClr val="accent1"/>
                  </a:solidFill>
                </a:endParaRPr>
              </a:p>
            </p:txBody>
          </p:sp>
        </p:grpSp>
        <p:grpSp>
          <p:nvGrpSpPr>
            <p:cNvPr id="12" name="Group 11">
              <a:extLst>
                <a:ext uri="{FF2B5EF4-FFF2-40B4-BE49-F238E27FC236}">
                  <a16:creationId xmlns:a16="http://schemas.microsoft.com/office/drawing/2014/main" id="{A040F2C9-FAB9-9190-F715-3B05420808BB}"/>
                </a:ext>
              </a:extLst>
            </p:cNvPr>
            <p:cNvGrpSpPr/>
            <p:nvPr userDrawn="1"/>
          </p:nvGrpSpPr>
          <p:grpSpPr>
            <a:xfrm>
              <a:off x="424757" y="103382"/>
              <a:ext cx="1182267" cy="246221"/>
              <a:chOff x="424757" y="103127"/>
              <a:chExt cx="1182267" cy="246221"/>
            </a:xfrm>
          </p:grpSpPr>
          <p:sp>
            <p:nvSpPr>
              <p:cNvPr id="19" name="Freeform 7">
                <a:extLst>
                  <a:ext uri="{FF2B5EF4-FFF2-40B4-BE49-F238E27FC236}">
                    <a16:creationId xmlns:a16="http://schemas.microsoft.com/office/drawing/2014/main" id="{7C787D76-1D8C-7A41-94A5-20C14B5631D5}"/>
                  </a:ext>
                </a:extLst>
              </p:cNvPr>
              <p:cNvSpPr>
                <a:spLocks noEditPoints="1"/>
              </p:cNvSpPr>
              <p:nvPr/>
            </p:nvSpPr>
            <p:spPr bwMode="auto">
              <a:xfrm>
                <a:off x="424757" y="119013"/>
                <a:ext cx="208872" cy="208180"/>
              </a:xfrm>
              <a:custGeom>
                <a:avLst/>
                <a:gdLst>
                  <a:gd name="T0" fmla="*/ 106 w 114"/>
                  <a:gd name="T1" fmla="*/ 0 h 114"/>
                  <a:gd name="T2" fmla="*/ 8 w 114"/>
                  <a:gd name="T3" fmla="*/ 0 h 114"/>
                  <a:gd name="T4" fmla="*/ 0 w 114"/>
                  <a:gd name="T5" fmla="*/ 8 h 114"/>
                  <a:gd name="T6" fmla="*/ 0 w 114"/>
                  <a:gd name="T7" fmla="*/ 106 h 114"/>
                  <a:gd name="T8" fmla="*/ 8 w 114"/>
                  <a:gd name="T9" fmla="*/ 114 h 114"/>
                  <a:gd name="T10" fmla="*/ 106 w 114"/>
                  <a:gd name="T11" fmla="*/ 114 h 114"/>
                  <a:gd name="T12" fmla="*/ 114 w 114"/>
                  <a:gd name="T13" fmla="*/ 106 h 114"/>
                  <a:gd name="T14" fmla="*/ 114 w 114"/>
                  <a:gd name="T15" fmla="*/ 8 h 114"/>
                  <a:gd name="T16" fmla="*/ 106 w 114"/>
                  <a:gd name="T17" fmla="*/ 0 h 114"/>
                  <a:gd name="T18" fmla="*/ 35 w 114"/>
                  <a:gd name="T19" fmla="*/ 96 h 114"/>
                  <a:gd name="T20" fmla="*/ 17 w 114"/>
                  <a:gd name="T21" fmla="*/ 96 h 114"/>
                  <a:gd name="T22" fmla="*/ 17 w 114"/>
                  <a:gd name="T23" fmla="*/ 44 h 114"/>
                  <a:gd name="T24" fmla="*/ 35 w 114"/>
                  <a:gd name="T25" fmla="*/ 44 h 114"/>
                  <a:gd name="T26" fmla="*/ 35 w 114"/>
                  <a:gd name="T27" fmla="*/ 96 h 114"/>
                  <a:gd name="T28" fmla="*/ 26 w 114"/>
                  <a:gd name="T29" fmla="*/ 37 h 114"/>
                  <a:gd name="T30" fmla="*/ 26 w 114"/>
                  <a:gd name="T31" fmla="*/ 37 h 114"/>
                  <a:gd name="T32" fmla="*/ 16 w 114"/>
                  <a:gd name="T33" fmla="*/ 28 h 114"/>
                  <a:gd name="T34" fmla="*/ 26 w 114"/>
                  <a:gd name="T35" fmla="*/ 19 h 114"/>
                  <a:gd name="T36" fmla="*/ 36 w 114"/>
                  <a:gd name="T37" fmla="*/ 28 h 114"/>
                  <a:gd name="T38" fmla="*/ 26 w 114"/>
                  <a:gd name="T39" fmla="*/ 37 h 114"/>
                  <a:gd name="T40" fmla="*/ 97 w 114"/>
                  <a:gd name="T41" fmla="*/ 96 h 114"/>
                  <a:gd name="T42" fmla="*/ 80 w 114"/>
                  <a:gd name="T43" fmla="*/ 96 h 114"/>
                  <a:gd name="T44" fmla="*/ 80 w 114"/>
                  <a:gd name="T45" fmla="*/ 68 h 114"/>
                  <a:gd name="T46" fmla="*/ 71 w 114"/>
                  <a:gd name="T47" fmla="*/ 56 h 114"/>
                  <a:gd name="T48" fmla="*/ 62 w 114"/>
                  <a:gd name="T49" fmla="*/ 63 h 114"/>
                  <a:gd name="T50" fmla="*/ 61 w 114"/>
                  <a:gd name="T51" fmla="*/ 67 h 114"/>
                  <a:gd name="T52" fmla="*/ 61 w 114"/>
                  <a:gd name="T53" fmla="*/ 96 h 114"/>
                  <a:gd name="T54" fmla="*/ 44 w 114"/>
                  <a:gd name="T55" fmla="*/ 96 h 114"/>
                  <a:gd name="T56" fmla="*/ 44 w 114"/>
                  <a:gd name="T57" fmla="*/ 44 h 114"/>
                  <a:gd name="T58" fmla="*/ 61 w 114"/>
                  <a:gd name="T59" fmla="*/ 44 h 114"/>
                  <a:gd name="T60" fmla="*/ 61 w 114"/>
                  <a:gd name="T61" fmla="*/ 51 h 114"/>
                  <a:gd name="T62" fmla="*/ 77 w 114"/>
                  <a:gd name="T63" fmla="*/ 43 h 114"/>
                  <a:gd name="T64" fmla="*/ 97 w 114"/>
                  <a:gd name="T65" fmla="*/ 66 h 114"/>
                  <a:gd name="T66" fmla="*/ 97 w 114"/>
                  <a:gd name="T67" fmla="*/ 9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14">
                    <a:moveTo>
                      <a:pt x="106" y="0"/>
                    </a:moveTo>
                    <a:cubicBezTo>
                      <a:pt x="8" y="0"/>
                      <a:pt x="8" y="0"/>
                      <a:pt x="8" y="0"/>
                    </a:cubicBezTo>
                    <a:cubicBezTo>
                      <a:pt x="4" y="0"/>
                      <a:pt x="0" y="3"/>
                      <a:pt x="0" y="8"/>
                    </a:cubicBezTo>
                    <a:cubicBezTo>
                      <a:pt x="0" y="106"/>
                      <a:pt x="0" y="106"/>
                      <a:pt x="0" y="106"/>
                    </a:cubicBezTo>
                    <a:cubicBezTo>
                      <a:pt x="0" y="111"/>
                      <a:pt x="4" y="114"/>
                      <a:pt x="8" y="114"/>
                    </a:cubicBezTo>
                    <a:cubicBezTo>
                      <a:pt x="106" y="114"/>
                      <a:pt x="106" y="114"/>
                      <a:pt x="106" y="114"/>
                    </a:cubicBezTo>
                    <a:cubicBezTo>
                      <a:pt x="110" y="114"/>
                      <a:pt x="114" y="111"/>
                      <a:pt x="114" y="106"/>
                    </a:cubicBezTo>
                    <a:cubicBezTo>
                      <a:pt x="114" y="8"/>
                      <a:pt x="114" y="8"/>
                      <a:pt x="114" y="8"/>
                    </a:cubicBezTo>
                    <a:cubicBezTo>
                      <a:pt x="114" y="3"/>
                      <a:pt x="110" y="0"/>
                      <a:pt x="106" y="0"/>
                    </a:cubicBezTo>
                    <a:close/>
                    <a:moveTo>
                      <a:pt x="35" y="96"/>
                    </a:moveTo>
                    <a:cubicBezTo>
                      <a:pt x="17" y="96"/>
                      <a:pt x="17" y="96"/>
                      <a:pt x="17" y="96"/>
                    </a:cubicBezTo>
                    <a:cubicBezTo>
                      <a:pt x="17" y="44"/>
                      <a:pt x="17" y="44"/>
                      <a:pt x="17" y="44"/>
                    </a:cubicBezTo>
                    <a:cubicBezTo>
                      <a:pt x="35" y="44"/>
                      <a:pt x="35" y="44"/>
                      <a:pt x="35" y="44"/>
                    </a:cubicBezTo>
                    <a:lnTo>
                      <a:pt x="35" y="96"/>
                    </a:lnTo>
                    <a:close/>
                    <a:moveTo>
                      <a:pt x="26" y="37"/>
                    </a:moveTo>
                    <a:cubicBezTo>
                      <a:pt x="26" y="37"/>
                      <a:pt x="26" y="37"/>
                      <a:pt x="26" y="37"/>
                    </a:cubicBezTo>
                    <a:cubicBezTo>
                      <a:pt x="20" y="37"/>
                      <a:pt x="16" y="33"/>
                      <a:pt x="16" y="28"/>
                    </a:cubicBezTo>
                    <a:cubicBezTo>
                      <a:pt x="16" y="23"/>
                      <a:pt x="20" y="19"/>
                      <a:pt x="26" y="19"/>
                    </a:cubicBezTo>
                    <a:cubicBezTo>
                      <a:pt x="32" y="19"/>
                      <a:pt x="36" y="23"/>
                      <a:pt x="36" y="28"/>
                    </a:cubicBezTo>
                    <a:cubicBezTo>
                      <a:pt x="36" y="33"/>
                      <a:pt x="32" y="37"/>
                      <a:pt x="26" y="37"/>
                    </a:cubicBezTo>
                    <a:close/>
                    <a:moveTo>
                      <a:pt x="97" y="96"/>
                    </a:moveTo>
                    <a:cubicBezTo>
                      <a:pt x="80" y="96"/>
                      <a:pt x="80" y="96"/>
                      <a:pt x="80" y="96"/>
                    </a:cubicBezTo>
                    <a:cubicBezTo>
                      <a:pt x="80" y="68"/>
                      <a:pt x="80" y="68"/>
                      <a:pt x="80" y="68"/>
                    </a:cubicBezTo>
                    <a:cubicBezTo>
                      <a:pt x="80" y="61"/>
                      <a:pt x="77" y="56"/>
                      <a:pt x="71" y="56"/>
                    </a:cubicBezTo>
                    <a:cubicBezTo>
                      <a:pt x="66" y="56"/>
                      <a:pt x="63" y="59"/>
                      <a:pt x="62" y="63"/>
                    </a:cubicBezTo>
                    <a:cubicBezTo>
                      <a:pt x="61" y="64"/>
                      <a:pt x="61" y="65"/>
                      <a:pt x="61" y="67"/>
                    </a:cubicBezTo>
                    <a:cubicBezTo>
                      <a:pt x="61" y="96"/>
                      <a:pt x="61" y="96"/>
                      <a:pt x="61" y="96"/>
                    </a:cubicBezTo>
                    <a:cubicBezTo>
                      <a:pt x="44" y="96"/>
                      <a:pt x="44" y="96"/>
                      <a:pt x="44" y="96"/>
                    </a:cubicBezTo>
                    <a:cubicBezTo>
                      <a:pt x="44" y="96"/>
                      <a:pt x="44" y="49"/>
                      <a:pt x="44" y="44"/>
                    </a:cubicBezTo>
                    <a:cubicBezTo>
                      <a:pt x="61" y="44"/>
                      <a:pt x="61" y="44"/>
                      <a:pt x="61" y="44"/>
                    </a:cubicBezTo>
                    <a:cubicBezTo>
                      <a:pt x="61" y="51"/>
                      <a:pt x="61" y="51"/>
                      <a:pt x="61" y="51"/>
                    </a:cubicBezTo>
                    <a:cubicBezTo>
                      <a:pt x="64" y="48"/>
                      <a:pt x="68" y="43"/>
                      <a:pt x="77" y="43"/>
                    </a:cubicBezTo>
                    <a:cubicBezTo>
                      <a:pt x="88" y="43"/>
                      <a:pt x="97" y="50"/>
                      <a:pt x="97" y="66"/>
                    </a:cubicBezTo>
                    <a:lnTo>
                      <a:pt x="97" y="96"/>
                    </a:lnTo>
                    <a:close/>
                  </a:path>
                </a:pathLst>
              </a:custGeom>
              <a:solidFill>
                <a:schemeClr val="accent1"/>
              </a:solidFill>
              <a:ln>
                <a:noFill/>
              </a:ln>
            </p:spPr>
            <p:txBody>
              <a:bodyPr/>
              <a:lstStyle/>
              <a:p>
                <a:pPr fontAlgn="auto">
                  <a:spcBef>
                    <a:spcPts val="0"/>
                  </a:spcBef>
                  <a:spcAft>
                    <a:spcPts val="0"/>
                  </a:spcAft>
                  <a:defRPr/>
                </a:pPr>
                <a:endParaRPr lang="id-ID" sz="3200">
                  <a:solidFill>
                    <a:schemeClr val="accent1"/>
                  </a:solidFill>
                  <a:latin typeface="+mn-lt"/>
                  <a:ea typeface="+mn-ea"/>
                  <a:cs typeface="+mn-cs"/>
                </a:endParaRPr>
              </a:p>
            </p:txBody>
          </p:sp>
          <p:sp>
            <p:nvSpPr>
              <p:cNvPr id="21" name="TextBox 20">
                <a:extLst>
                  <a:ext uri="{FF2B5EF4-FFF2-40B4-BE49-F238E27FC236}">
                    <a16:creationId xmlns:a16="http://schemas.microsoft.com/office/drawing/2014/main" id="{BC8D6254-2EE8-DD4B-7155-1672ACB3B507}"/>
                  </a:ext>
                </a:extLst>
              </p:cNvPr>
              <p:cNvSpPr txBox="1"/>
              <p:nvPr/>
            </p:nvSpPr>
            <p:spPr>
              <a:xfrm>
                <a:off x="869322" y="103127"/>
                <a:ext cx="737702" cy="246221"/>
              </a:xfrm>
              <a:prstGeom prst="rect">
                <a:avLst/>
              </a:prstGeom>
              <a:noFill/>
            </p:spPr>
            <p:txBody>
              <a:bodyPr wrap="none" rtlCol="0">
                <a:spAutoFit/>
              </a:bodyPr>
              <a:lstStyle/>
              <a:p>
                <a:pPr lvl="0" algn="l"/>
                <a:r>
                  <a:rPr lang="en-US" sz="1000" b="0" dirty="0">
                    <a:solidFill>
                      <a:schemeClr val="accent1"/>
                    </a:solidFill>
                    <a:latin typeface="+mj-lt"/>
                    <a:cs typeface="Georgia"/>
                  </a:rPr>
                  <a:t>@</a:t>
                </a:r>
                <a:r>
                  <a:rPr lang="en-US" sz="900" b="0" dirty="0">
                    <a:solidFill>
                      <a:schemeClr val="accent1"/>
                    </a:solidFill>
                    <a:latin typeface="+mj-lt"/>
                    <a:cs typeface="Georgia"/>
                  </a:rPr>
                  <a:t>ACGME</a:t>
                </a:r>
              </a:p>
            </p:txBody>
          </p:sp>
          <p:grpSp>
            <p:nvGrpSpPr>
              <p:cNvPr id="22" name="Group 21">
                <a:extLst>
                  <a:ext uri="{FF2B5EF4-FFF2-40B4-BE49-F238E27FC236}">
                    <a16:creationId xmlns:a16="http://schemas.microsoft.com/office/drawing/2014/main" id="{E3FB235C-0F32-F71C-0016-BA29E0F1DF46}"/>
                  </a:ext>
                </a:extLst>
              </p:cNvPr>
              <p:cNvGrpSpPr/>
              <p:nvPr userDrawn="1"/>
            </p:nvGrpSpPr>
            <p:grpSpPr>
              <a:xfrm>
                <a:off x="707565" y="117529"/>
                <a:ext cx="210312" cy="210312"/>
                <a:chOff x="707565" y="117107"/>
                <a:chExt cx="210312" cy="210312"/>
              </a:xfrm>
            </p:grpSpPr>
            <p:sp>
              <p:nvSpPr>
                <p:cNvPr id="23" name="Rectangle 22">
                  <a:extLst>
                    <a:ext uri="{FF2B5EF4-FFF2-40B4-BE49-F238E27FC236}">
                      <a16:creationId xmlns:a16="http://schemas.microsoft.com/office/drawing/2014/main" id="{5C047225-F02B-8313-746A-D9CDE5573F7D}"/>
                    </a:ext>
                  </a:extLst>
                </p:cNvPr>
                <p:cNvSpPr/>
                <p:nvPr userDrawn="1"/>
              </p:nvSpPr>
              <p:spPr>
                <a:xfrm>
                  <a:off x="707565" y="117107"/>
                  <a:ext cx="210312" cy="210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pic>
              <p:nvPicPr>
                <p:cNvPr id="24" name="Picture 23" descr="A white x on a black background&#10;&#10;Description automatically generated">
                  <a:extLst>
                    <a:ext uri="{FF2B5EF4-FFF2-40B4-BE49-F238E27FC236}">
                      <a16:creationId xmlns:a16="http://schemas.microsoft.com/office/drawing/2014/main" id="{2CCC2497-9749-E880-92BE-38AD21CE84CC}"/>
                    </a:ext>
                  </a:extLst>
                </p:cNvPr>
                <p:cNvPicPr>
                  <a:picLocks noChangeAspect="1"/>
                </p:cNvPicPr>
                <p:nvPr userDrawn="1"/>
              </p:nvPicPr>
              <p:blipFill>
                <a:blip r:embed="rId2"/>
                <a:stretch>
                  <a:fillRect/>
                </a:stretch>
              </p:blipFill>
              <p:spPr>
                <a:xfrm>
                  <a:off x="748484" y="156607"/>
                  <a:ext cx="128475" cy="131312"/>
                </a:xfrm>
                <a:prstGeom prst="rect">
                  <a:avLst/>
                </a:prstGeom>
              </p:spPr>
            </p:pic>
          </p:grpSp>
        </p:grpSp>
        <p:grpSp>
          <p:nvGrpSpPr>
            <p:cNvPr id="13" name="Group 12">
              <a:extLst>
                <a:ext uri="{FF2B5EF4-FFF2-40B4-BE49-F238E27FC236}">
                  <a16:creationId xmlns:a16="http://schemas.microsoft.com/office/drawing/2014/main" id="{EBE37731-1758-090F-C38E-9CE79C2A0B3C}"/>
                </a:ext>
              </a:extLst>
            </p:cNvPr>
            <p:cNvGrpSpPr/>
            <p:nvPr userDrawn="1"/>
          </p:nvGrpSpPr>
          <p:grpSpPr>
            <a:xfrm>
              <a:off x="1660898" y="107414"/>
              <a:ext cx="1323834" cy="238157"/>
              <a:chOff x="3423968" y="97424"/>
              <a:chExt cx="1323834" cy="238157"/>
            </a:xfrm>
          </p:grpSpPr>
          <p:sp>
            <p:nvSpPr>
              <p:cNvPr id="14" name="Rectangle 13">
                <a:extLst>
                  <a:ext uri="{FF2B5EF4-FFF2-40B4-BE49-F238E27FC236}">
                    <a16:creationId xmlns:a16="http://schemas.microsoft.com/office/drawing/2014/main" id="{A4B82556-F4D0-FB01-4D8B-B96625BB6464}"/>
                  </a:ext>
                </a:extLst>
              </p:cNvPr>
              <p:cNvSpPr/>
              <p:nvPr userDrawn="1"/>
            </p:nvSpPr>
            <p:spPr>
              <a:xfrm>
                <a:off x="3423968" y="97424"/>
                <a:ext cx="219678" cy="2196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a:extLst>
                  <a:ext uri="{FF2B5EF4-FFF2-40B4-BE49-F238E27FC236}">
                    <a16:creationId xmlns:a16="http://schemas.microsoft.com/office/drawing/2014/main" id="{E0AF3FA6-ADEA-2F22-3FB6-D5A4631B7210}"/>
                  </a:ext>
                </a:extLst>
              </p:cNvPr>
              <p:cNvPicPr>
                <a:picLocks noChangeAspect="1"/>
              </p:cNvPicPr>
              <p:nvPr userDrawn="1"/>
            </p:nvPicPr>
            <p:blipFill>
              <a:blip r:embed="rId3"/>
              <a:srcRect/>
              <a:stretch/>
            </p:blipFill>
            <p:spPr>
              <a:xfrm>
                <a:off x="3465735" y="131530"/>
                <a:ext cx="146304" cy="146236"/>
              </a:xfrm>
              <a:prstGeom prst="rect">
                <a:avLst/>
              </a:prstGeom>
            </p:spPr>
          </p:pic>
          <p:sp>
            <p:nvSpPr>
              <p:cNvPr id="16" name="TextBox 15">
                <a:extLst>
                  <a:ext uri="{FF2B5EF4-FFF2-40B4-BE49-F238E27FC236}">
                    <a16:creationId xmlns:a16="http://schemas.microsoft.com/office/drawing/2014/main" id="{0CBFC7CA-B255-90CD-9B44-8E33480D0501}"/>
                  </a:ext>
                </a:extLst>
              </p:cNvPr>
              <p:cNvSpPr txBox="1"/>
              <p:nvPr userDrawn="1"/>
            </p:nvSpPr>
            <p:spPr>
              <a:xfrm>
                <a:off x="3612040" y="104749"/>
                <a:ext cx="1135762" cy="230832"/>
              </a:xfrm>
              <a:prstGeom prst="rect">
                <a:avLst/>
              </a:prstGeom>
              <a:noFill/>
            </p:spPr>
            <p:txBody>
              <a:bodyPr wrap="square" rtlCol="0">
                <a:spAutoFit/>
              </a:bodyPr>
              <a:lstStyle/>
              <a:p>
                <a:pPr lvl="0" algn="l"/>
                <a:r>
                  <a:rPr lang="en-US" sz="900" dirty="0">
                    <a:solidFill>
                      <a:schemeClr val="accent1"/>
                    </a:solidFill>
                    <a:latin typeface="+mj-lt"/>
                    <a:cs typeface="Georgia"/>
                  </a:rPr>
                  <a:t>@ACGME_Official</a:t>
                </a:r>
              </a:p>
            </p:txBody>
          </p:sp>
        </p:grpSp>
      </p:grpSp>
    </p:spTree>
    <p:extLst>
      <p:ext uri="{BB962C8B-B14F-4D97-AF65-F5344CB8AC3E}">
        <p14:creationId xmlns:p14="http://schemas.microsoft.com/office/powerpoint/2010/main" val="226800606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59096"/>
            <a:ext cx="5550773" cy="994172"/>
          </a:xfrm>
          <a:prstGeom prst="rect">
            <a:avLst/>
          </a:prstGeom>
        </p:spPr>
        <p:txBody>
          <a:bodyPr anchor="b" anchorCtr="0"/>
          <a:lstStyle>
            <a:lvl1pPr>
              <a:defRPr b="0" i="0" spc="0">
                <a:solidFill>
                  <a:srgbClr val="911B5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628650" y="1511671"/>
            <a:ext cx="6811911" cy="2853710"/>
          </a:xfrm>
          <a:prstGeom prst="rect">
            <a:avLst/>
          </a:prstGeom>
        </p:spPr>
        <p:txBody>
          <a:bodyPr>
            <a:normAutofit/>
          </a:bodyPr>
          <a:lstStyle>
            <a:lvl1pPr marL="0" indent="0">
              <a:buNone/>
              <a:defRPr sz="1350" b="0" i="0">
                <a:solidFill>
                  <a:schemeClr val="tx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205993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74F616-11A8-3AC1-A9F5-18F8950AB4B6}"/>
              </a:ext>
            </a:extLst>
          </p:cNvPr>
          <p:cNvSpPr>
            <a:spLocks noGrp="1"/>
          </p:cNvSpPr>
          <p:nvPr>
            <p:ph type="subTitle" idx="1"/>
          </p:nvPr>
        </p:nvSpPr>
        <p:spPr>
          <a:xfrm>
            <a:off x="2649470" y="3208149"/>
            <a:ext cx="6239439" cy="1114454"/>
          </a:xfrm>
          <a:prstGeom prst="rect">
            <a:avLst/>
          </a:prstGeom>
          <a:noFill/>
        </p:spPr>
        <p:txBody>
          <a:bodyPr lIns="182880" tIns="182880" rIns="182880" bIns="182880" anchor="ctr" anchorCtr="0">
            <a:normAutofit/>
          </a:bodyPr>
          <a:lstStyle>
            <a:lvl1pPr marL="0" indent="0" algn="ctr">
              <a:lnSpc>
                <a:spcPct val="125000"/>
              </a:lnSpc>
              <a:buNone/>
              <a:defRPr sz="2400" b="0" i="0">
                <a:solidFill>
                  <a:schemeClr val="bg1"/>
                </a:solidFill>
                <a:effectLst/>
                <a:latin typeface="+mn-lt"/>
                <a:ea typeface="Baskerville" panose="02020502070401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
        <p:nvSpPr>
          <p:cNvPr id="2" name="Title 1">
            <a:extLst>
              <a:ext uri="{FF2B5EF4-FFF2-40B4-BE49-F238E27FC236}">
                <a16:creationId xmlns:a16="http://schemas.microsoft.com/office/drawing/2014/main" id="{59582AFF-9B6E-1E13-553F-520A20FFEDE2}"/>
              </a:ext>
            </a:extLst>
          </p:cNvPr>
          <p:cNvSpPr>
            <a:spLocks noGrp="1"/>
          </p:cNvSpPr>
          <p:nvPr>
            <p:ph type="title"/>
          </p:nvPr>
        </p:nvSpPr>
        <p:spPr>
          <a:xfrm>
            <a:off x="2649468" y="1632032"/>
            <a:ext cx="6239440" cy="1436805"/>
          </a:xfrm>
          <a:prstGeom prst="rect">
            <a:avLst/>
          </a:prstGeom>
        </p:spPr>
        <p:txBody>
          <a:bodyPr anchor="ctr" anchorCtr="0"/>
          <a:lstStyle>
            <a:lvl1pPr algn="ctr">
              <a:defRPr sz="3750">
                <a:solidFill>
                  <a:schemeClr val="accent6"/>
                </a:solidFill>
              </a:defRPr>
            </a:lvl1pPr>
          </a:lstStyle>
          <a:p>
            <a:r>
              <a:rPr lang="en-US"/>
              <a:t>Click to edit Master title style</a:t>
            </a:r>
          </a:p>
        </p:txBody>
      </p:sp>
    </p:spTree>
    <p:extLst>
      <p:ext uri="{BB962C8B-B14F-4D97-AF65-F5344CB8AC3E}">
        <p14:creationId xmlns:p14="http://schemas.microsoft.com/office/powerpoint/2010/main" val="105119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74F616-11A8-3AC1-A9F5-18F8950AB4B6}"/>
              </a:ext>
            </a:extLst>
          </p:cNvPr>
          <p:cNvSpPr>
            <a:spLocks noGrp="1"/>
          </p:cNvSpPr>
          <p:nvPr>
            <p:ph type="subTitle" idx="1"/>
          </p:nvPr>
        </p:nvSpPr>
        <p:spPr>
          <a:xfrm>
            <a:off x="2649470" y="3208149"/>
            <a:ext cx="6239439" cy="1114454"/>
          </a:xfrm>
          <a:prstGeom prst="rect">
            <a:avLst/>
          </a:prstGeom>
          <a:noFill/>
        </p:spPr>
        <p:txBody>
          <a:bodyPr lIns="182880" tIns="182880" rIns="182880" bIns="182880" anchor="ctr" anchorCtr="0">
            <a:normAutofit/>
          </a:bodyPr>
          <a:lstStyle>
            <a:lvl1pPr marL="0" indent="0" algn="ctr">
              <a:lnSpc>
                <a:spcPct val="125000"/>
              </a:lnSpc>
              <a:buNone/>
              <a:defRPr sz="2400" b="0" i="0">
                <a:solidFill>
                  <a:schemeClr val="bg1"/>
                </a:solidFill>
                <a:effectLst/>
                <a:latin typeface="+mn-lt"/>
                <a:ea typeface="Baskerville" panose="02020502070401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
        <p:nvSpPr>
          <p:cNvPr id="3" name="Title 1">
            <a:extLst>
              <a:ext uri="{FF2B5EF4-FFF2-40B4-BE49-F238E27FC236}">
                <a16:creationId xmlns:a16="http://schemas.microsoft.com/office/drawing/2014/main" id="{F883B70A-9A1E-E552-359E-298C6CAC7E4E}"/>
              </a:ext>
            </a:extLst>
          </p:cNvPr>
          <p:cNvSpPr>
            <a:spLocks noGrp="1"/>
          </p:cNvSpPr>
          <p:nvPr>
            <p:ph type="title"/>
          </p:nvPr>
        </p:nvSpPr>
        <p:spPr>
          <a:xfrm>
            <a:off x="2649468" y="1632032"/>
            <a:ext cx="6239440" cy="1436805"/>
          </a:xfrm>
          <a:prstGeom prst="rect">
            <a:avLst/>
          </a:prstGeom>
        </p:spPr>
        <p:txBody>
          <a:bodyPr anchor="ctr" anchorCtr="0"/>
          <a:lstStyle>
            <a:lvl1pPr algn="ctr">
              <a:defRPr sz="3750">
                <a:solidFill>
                  <a:schemeClr val="accent6"/>
                </a:solidFill>
              </a:defRPr>
            </a:lvl1pPr>
          </a:lstStyle>
          <a:p>
            <a:r>
              <a:rPr lang="en-US"/>
              <a:t>Click to edit Master title style</a:t>
            </a:r>
          </a:p>
        </p:txBody>
      </p:sp>
    </p:spTree>
    <p:extLst>
      <p:ext uri="{BB962C8B-B14F-4D97-AF65-F5344CB8AC3E}">
        <p14:creationId xmlns:p14="http://schemas.microsoft.com/office/powerpoint/2010/main" val="269612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 image">
    <p:spTree>
      <p:nvGrpSpPr>
        <p:cNvPr id="1" name=""/>
        <p:cNvGrpSpPr/>
        <p:nvPr/>
      </p:nvGrpSpPr>
      <p:grpSpPr>
        <a:xfrm>
          <a:off x="0" y="0"/>
          <a:ext cx="0" cy="0"/>
          <a:chOff x="0" y="0"/>
          <a:chExt cx="0" cy="0"/>
        </a:xfrm>
      </p:grpSpPr>
      <p:cxnSp>
        <p:nvCxnSpPr>
          <p:cNvPr id="18" name="Straight Connector 17"/>
          <p:cNvCxnSpPr/>
          <p:nvPr userDrawn="1"/>
        </p:nvCxnSpPr>
        <p:spPr>
          <a:xfrm flipV="1">
            <a:off x="378299" y="4711620"/>
            <a:ext cx="8472510" cy="1671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userDrawn="1"/>
        </p:nvSpPr>
        <p:spPr>
          <a:xfrm>
            <a:off x="3674245" y="201216"/>
            <a:ext cx="5176564" cy="1426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3" name="Title 1"/>
          <p:cNvSpPr>
            <a:spLocks noGrp="1"/>
          </p:cNvSpPr>
          <p:nvPr>
            <p:ph type="ctrTitle"/>
          </p:nvPr>
        </p:nvSpPr>
        <p:spPr>
          <a:xfrm>
            <a:off x="2244002" y="1787686"/>
            <a:ext cx="6606807" cy="1308029"/>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
        <p:nvSpPr>
          <p:cNvPr id="24" name="Subtitle 2"/>
          <p:cNvSpPr>
            <a:spLocks noGrp="1"/>
          </p:cNvSpPr>
          <p:nvPr>
            <p:ph type="subTitle" idx="1"/>
          </p:nvPr>
        </p:nvSpPr>
        <p:spPr>
          <a:xfrm>
            <a:off x="2244002" y="3194364"/>
            <a:ext cx="6606807" cy="466344"/>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2400" b="0" kern="1200">
                <a:solidFill>
                  <a:srgbClr val="000000"/>
                </a:solidFill>
                <a:latin typeface="+mn-lt"/>
                <a:ea typeface="+mn-e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6" name="Rectangle 25"/>
          <p:cNvSpPr/>
          <p:nvPr userDrawn="1"/>
        </p:nvSpPr>
        <p:spPr>
          <a:xfrm>
            <a:off x="378299" y="201216"/>
            <a:ext cx="451820" cy="1426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Picture Placeholder 8"/>
          <p:cNvSpPr>
            <a:spLocks noGrp="1"/>
          </p:cNvSpPr>
          <p:nvPr>
            <p:ph type="pic" sz="quarter" idx="10"/>
          </p:nvPr>
        </p:nvSpPr>
        <p:spPr>
          <a:xfrm>
            <a:off x="943415" y="201216"/>
            <a:ext cx="2617223" cy="1426211"/>
          </a:xfrm>
          <a:prstGeom prst="rect">
            <a:avLst/>
          </a:prstGeom>
        </p:spPr>
        <p:txBody>
          <a:bodyPr/>
          <a:lstStyle/>
          <a:p>
            <a:endParaRPr lang="en-US" dirty="0"/>
          </a:p>
        </p:txBody>
      </p:sp>
      <p:sp>
        <p:nvSpPr>
          <p:cNvPr id="28"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15DFD54A-4F89-400D-B93A-FFCB826D1936}" type="datetime4">
              <a:rPr lang="en-US" smtClean="0"/>
              <a:t>April 28, 2025</a:t>
            </a:fld>
            <a:endParaRPr lang="en-US" dirty="0"/>
          </a:p>
        </p:txBody>
      </p:sp>
      <p:sp>
        <p:nvSpPr>
          <p:cNvPr id="29"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14"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6347"/>
          <a:stretch/>
        </p:blipFill>
        <p:spPr>
          <a:xfrm>
            <a:off x="871822" y="1669002"/>
            <a:ext cx="1258573" cy="1525362"/>
          </a:xfrm>
          <a:prstGeom prst="rect">
            <a:avLst/>
          </a:prstGeom>
        </p:spPr>
      </p:pic>
    </p:spTree>
    <p:extLst>
      <p:ext uri="{BB962C8B-B14F-4D97-AF65-F5344CB8AC3E}">
        <p14:creationId xmlns:p14="http://schemas.microsoft.com/office/powerpoint/2010/main" val="9406099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249" y="2702879"/>
            <a:ext cx="7184204" cy="702944"/>
          </a:xfrm>
          <a:prstGeom prst="rect">
            <a:avLst/>
          </a:prstGeom>
          <a:noFill/>
        </p:spPr>
        <p:txBody>
          <a:bodyPr lIns="182880" tIns="182880" rIns="182880" bIns="182880" anchor="ctr" anchorCtr="0">
            <a:normAutofit/>
          </a:bodyPr>
          <a:lstStyle>
            <a:lvl1pPr marL="0" indent="0" algn="ctr">
              <a:lnSpc>
                <a:spcPct val="125000"/>
              </a:lnSpc>
              <a:buNone/>
              <a:defRPr sz="1650" b="0" i="0">
                <a:solidFill>
                  <a:schemeClr val="accent2"/>
                </a:solidFill>
                <a:effectLst/>
                <a:latin typeface="+mn-lt"/>
                <a:ea typeface="Baskerville" panose="02020502070401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
        <p:nvSpPr>
          <p:cNvPr id="6" name="Title 1">
            <a:extLst>
              <a:ext uri="{FF2B5EF4-FFF2-40B4-BE49-F238E27FC236}">
                <a16:creationId xmlns:a16="http://schemas.microsoft.com/office/drawing/2014/main" id="{09D77A56-6EB5-2FEE-32E0-64B1B3DB93A7}"/>
              </a:ext>
            </a:extLst>
          </p:cNvPr>
          <p:cNvSpPr>
            <a:spLocks noGrp="1"/>
          </p:cNvSpPr>
          <p:nvPr>
            <p:ph type="title"/>
          </p:nvPr>
        </p:nvSpPr>
        <p:spPr>
          <a:xfrm>
            <a:off x="0" y="1722219"/>
            <a:ext cx="7276453" cy="980660"/>
          </a:xfrm>
          <a:prstGeom prst="rect">
            <a:avLst/>
          </a:prstGeom>
        </p:spPr>
        <p:txBody>
          <a:bodyPr anchor="ctr" anchorCtr="0"/>
          <a:lstStyle>
            <a:lvl1pPr algn="ctr">
              <a:defRPr sz="315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110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1128094" y="1511671"/>
            <a:ext cx="7228230" cy="2853710"/>
          </a:xfrm>
          <a:prstGeom prst="rect">
            <a:avLst/>
          </a:prstGeom>
        </p:spPr>
        <p:txBody>
          <a:bodyPr>
            <a:normAutofit/>
          </a:bodyPr>
          <a:lstStyle>
            <a:lvl1pPr marL="0" indent="0">
              <a:lnSpc>
                <a:spcPct val="100000"/>
              </a:lnSpc>
              <a:buNone/>
              <a:defRPr sz="1350" b="0" i="0">
                <a:solidFill>
                  <a:srgbClr val="153055"/>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16AD8BAF-7635-F978-4D7A-C7DEA2A93059}"/>
              </a:ext>
            </a:extLst>
          </p:cNvPr>
          <p:cNvSpPr>
            <a:spLocks noGrp="1"/>
          </p:cNvSpPr>
          <p:nvPr>
            <p:ph type="title"/>
          </p:nvPr>
        </p:nvSpPr>
        <p:spPr>
          <a:xfrm>
            <a:off x="1128094" y="258364"/>
            <a:ext cx="5890016" cy="994172"/>
          </a:xfrm>
          <a:prstGeom prst="rect">
            <a:avLst/>
          </a:prstGeom>
        </p:spPr>
        <p:txBody>
          <a:bodyPr anchor="b" anchorCtr="0"/>
          <a:lstStyle>
            <a:lvl1pPr>
              <a:defRPr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38484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8094" y="259096"/>
            <a:ext cx="5890016" cy="994172"/>
          </a:xfrm>
          <a:prstGeom prst="rect">
            <a:avLst/>
          </a:prstGeom>
        </p:spPr>
        <p:txBody>
          <a:bodyPr anchor="b" anchorCtr="0"/>
          <a:lstStyle>
            <a:lvl1pPr>
              <a:defRPr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1128094" y="1511671"/>
            <a:ext cx="7228230" cy="2853710"/>
          </a:xfrm>
          <a:prstGeom prst="rect">
            <a:avLst/>
          </a:prstGeom>
        </p:spPr>
        <p:txBody>
          <a:bodyPr>
            <a:normAutofit/>
          </a:bodyPr>
          <a:lstStyle>
            <a:lvl1pPr marL="0" indent="0">
              <a:lnSpc>
                <a:spcPct val="100000"/>
              </a:lnSpc>
              <a:buNone/>
              <a:defRPr sz="1350" b="0" i="0">
                <a:solidFill>
                  <a:srgbClr val="153055"/>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52231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8094" y="259096"/>
            <a:ext cx="5890016" cy="994172"/>
          </a:xfrm>
          <a:prstGeom prst="rect">
            <a:avLst/>
          </a:prstGeom>
        </p:spPr>
        <p:txBody>
          <a:bodyPr anchor="b" anchorCtr="0"/>
          <a:lstStyle>
            <a:lvl1pPr>
              <a:defRPr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1128094" y="1511672"/>
            <a:ext cx="6456047" cy="3177990"/>
          </a:xfrm>
          <a:prstGeom prst="rect">
            <a:avLst/>
          </a:prstGeom>
        </p:spPr>
        <p:txBody>
          <a:bodyPr>
            <a:normAutofit/>
          </a:bodyPr>
          <a:lstStyle>
            <a:lvl1pPr marL="0" indent="0">
              <a:lnSpc>
                <a:spcPct val="100000"/>
              </a:lnSpc>
              <a:buNone/>
              <a:defRPr sz="1350" b="0" i="0">
                <a:solidFill>
                  <a:srgbClr val="153055"/>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886353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8094" y="259096"/>
            <a:ext cx="5890016" cy="994172"/>
          </a:xfrm>
          <a:prstGeom prst="rect">
            <a:avLst/>
          </a:prstGeom>
        </p:spPr>
        <p:txBody>
          <a:bodyPr anchor="b" anchorCtr="0"/>
          <a:lstStyle>
            <a:lvl1pPr>
              <a:defRPr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1128094" y="1511672"/>
            <a:ext cx="6768692" cy="3177990"/>
          </a:xfrm>
          <a:prstGeom prst="rect">
            <a:avLst/>
          </a:prstGeom>
        </p:spPr>
        <p:txBody>
          <a:bodyPr>
            <a:normAutofit/>
          </a:bodyPr>
          <a:lstStyle>
            <a:lvl1pPr marL="0" indent="0">
              <a:lnSpc>
                <a:spcPct val="100000"/>
              </a:lnSpc>
              <a:buNone/>
              <a:defRPr sz="1350" b="0" i="0">
                <a:solidFill>
                  <a:srgbClr val="153055"/>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000828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9442" y="1506102"/>
            <a:ext cx="3336132" cy="3042367"/>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2014" y="1506102"/>
            <a:ext cx="3336132" cy="3042367"/>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E1AACB2-A90E-EA4C-A6A7-38FABE16297F}"/>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89970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9442" y="1506101"/>
            <a:ext cx="3336132" cy="3147542"/>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2014" y="1506101"/>
            <a:ext cx="3336132" cy="3147542"/>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E1AACB2-A90E-EA4C-A6A7-38FABE16297F}"/>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24122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9442" y="1506101"/>
            <a:ext cx="3147320" cy="3274328"/>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1502" y="1506101"/>
            <a:ext cx="3147320" cy="3274328"/>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E1AACB2-A90E-EA4C-A6A7-38FABE16297F}"/>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5311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99442" y="1506101"/>
            <a:ext cx="3147320" cy="3274328"/>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1502" y="1506101"/>
            <a:ext cx="3147320" cy="3274328"/>
          </a:xfrm>
          <a:prstGeom prst="rect">
            <a:avLst/>
          </a:prstGeom>
        </p:spPr>
        <p:txBody>
          <a:bodyPr/>
          <a:lstStyle>
            <a:lvl1pPr>
              <a:defRPr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E1AACB2-A90E-EA4C-A6A7-38FABE16297F}"/>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4320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700" y="1260872"/>
            <a:ext cx="350639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9700" y="2021682"/>
            <a:ext cx="3506390" cy="244610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1116" y="1260872"/>
            <a:ext cx="342900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51115" y="2021682"/>
            <a:ext cx="3429001" cy="244610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C8A5DCB-EA37-EA4C-8A5D-96F0CACF3578}"/>
              </a:ext>
            </a:extLst>
          </p:cNvPr>
          <p:cNvSpPr>
            <a:spLocks noGrp="1"/>
          </p:cNvSpPr>
          <p:nvPr>
            <p:ph type="title"/>
          </p:nvPr>
        </p:nvSpPr>
        <p:spPr>
          <a:xfrm>
            <a:off x="1124712" y="260605"/>
            <a:ext cx="5549582" cy="994172"/>
          </a:xfrm>
          <a:prstGeom prst="rect">
            <a:avLst/>
          </a:prstGeom>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0485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Slide + image">
    <p:spTree>
      <p:nvGrpSpPr>
        <p:cNvPr id="1" name=""/>
        <p:cNvGrpSpPr/>
        <p:nvPr/>
      </p:nvGrpSpPr>
      <p:grpSpPr>
        <a:xfrm>
          <a:off x="0" y="0"/>
          <a:ext cx="0" cy="0"/>
          <a:chOff x="0" y="0"/>
          <a:chExt cx="0" cy="0"/>
        </a:xfrm>
      </p:grpSpPr>
      <p:cxnSp>
        <p:nvCxnSpPr>
          <p:cNvPr id="18" name="Straight Connector 17"/>
          <p:cNvCxnSpPr/>
          <p:nvPr userDrawn="1"/>
        </p:nvCxnSpPr>
        <p:spPr>
          <a:xfrm flipV="1">
            <a:off x="378299" y="4711620"/>
            <a:ext cx="8472510" cy="1671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userDrawn="1"/>
        </p:nvSpPr>
        <p:spPr>
          <a:xfrm>
            <a:off x="8709282" y="201216"/>
            <a:ext cx="452499" cy="1426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6" name="Rectangle 25"/>
          <p:cNvSpPr/>
          <p:nvPr userDrawn="1"/>
        </p:nvSpPr>
        <p:spPr>
          <a:xfrm>
            <a:off x="0" y="201216"/>
            <a:ext cx="451820" cy="1426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Picture Placeholder 8"/>
          <p:cNvSpPr>
            <a:spLocks noGrp="1"/>
          </p:cNvSpPr>
          <p:nvPr>
            <p:ph type="pic" sz="quarter" idx="10"/>
          </p:nvPr>
        </p:nvSpPr>
        <p:spPr>
          <a:xfrm>
            <a:off x="511869" y="201216"/>
            <a:ext cx="8094316" cy="1426211"/>
          </a:xfrm>
          <a:prstGeom prst="rect">
            <a:avLst/>
          </a:prstGeom>
        </p:spPr>
        <p:txBody>
          <a:bodyPr/>
          <a:lstStyle/>
          <a:p>
            <a:endParaRPr lang="en-US" dirty="0"/>
          </a:p>
        </p:txBody>
      </p:sp>
      <p:sp>
        <p:nvSpPr>
          <p:cNvPr id="14"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56946D86-EC7E-460C-B349-BA5DD02AB698}" type="datetime4">
              <a:rPr lang="en-US" smtClean="0"/>
              <a:t>April 28, 2025</a:t>
            </a:fld>
            <a:endParaRPr lang="en-US" dirty="0"/>
          </a:p>
        </p:txBody>
      </p:sp>
      <p:sp>
        <p:nvSpPr>
          <p:cNvPr id="22"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13"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sp>
        <p:nvSpPr>
          <p:cNvPr id="12" name="Title 1"/>
          <p:cNvSpPr>
            <a:spLocks noGrp="1"/>
          </p:cNvSpPr>
          <p:nvPr>
            <p:ph type="ctrTitle"/>
          </p:nvPr>
        </p:nvSpPr>
        <p:spPr>
          <a:xfrm>
            <a:off x="1812456" y="1787686"/>
            <a:ext cx="6793729" cy="1308029"/>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
        <p:nvSpPr>
          <p:cNvPr id="15" name="Subtitle 2"/>
          <p:cNvSpPr>
            <a:spLocks noGrp="1"/>
          </p:cNvSpPr>
          <p:nvPr>
            <p:ph type="subTitle" idx="1"/>
          </p:nvPr>
        </p:nvSpPr>
        <p:spPr>
          <a:xfrm>
            <a:off x="1812456" y="3194364"/>
            <a:ext cx="6793729" cy="466344"/>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2400" b="0" kern="1200">
                <a:solidFill>
                  <a:srgbClr val="000000"/>
                </a:solidFill>
                <a:latin typeface="+mn-lt"/>
                <a:ea typeface="+mn-e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6347"/>
          <a:stretch/>
        </p:blipFill>
        <p:spPr>
          <a:xfrm>
            <a:off x="451820" y="1679019"/>
            <a:ext cx="1258573" cy="1525362"/>
          </a:xfrm>
          <a:prstGeom prst="rect">
            <a:avLst/>
          </a:prstGeom>
        </p:spPr>
      </p:pic>
    </p:spTree>
    <p:extLst>
      <p:ext uri="{BB962C8B-B14F-4D97-AF65-F5344CB8AC3E}">
        <p14:creationId xmlns:p14="http://schemas.microsoft.com/office/powerpoint/2010/main" val="381149496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700" y="1260872"/>
            <a:ext cx="350639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9700" y="2021682"/>
            <a:ext cx="3506390" cy="2550319"/>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1116" y="1260872"/>
            <a:ext cx="342900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51115" y="2021682"/>
            <a:ext cx="3429001" cy="2550319"/>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C8A5DCB-EA37-EA4C-8A5D-96F0CACF3578}"/>
              </a:ext>
            </a:extLst>
          </p:cNvPr>
          <p:cNvSpPr>
            <a:spLocks noGrp="1"/>
          </p:cNvSpPr>
          <p:nvPr>
            <p:ph type="title"/>
          </p:nvPr>
        </p:nvSpPr>
        <p:spPr>
          <a:xfrm>
            <a:off x="1124712" y="260605"/>
            <a:ext cx="5549582" cy="994172"/>
          </a:xfrm>
          <a:prstGeom prst="rect">
            <a:avLst/>
          </a:prstGeom>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96632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701" y="1260872"/>
            <a:ext cx="328788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9701" y="2021681"/>
            <a:ext cx="3287878" cy="276883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98985" y="1260872"/>
            <a:ext cx="3267545"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98984" y="2021681"/>
            <a:ext cx="3267546" cy="276883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C8A5DCB-EA37-EA4C-8A5D-96F0CACF3578}"/>
              </a:ext>
            </a:extLst>
          </p:cNvPr>
          <p:cNvSpPr>
            <a:spLocks noGrp="1"/>
          </p:cNvSpPr>
          <p:nvPr>
            <p:ph type="title"/>
          </p:nvPr>
        </p:nvSpPr>
        <p:spPr>
          <a:xfrm>
            <a:off x="1124712" y="260605"/>
            <a:ext cx="5549582" cy="994172"/>
          </a:xfrm>
          <a:prstGeom prst="rect">
            <a:avLst/>
          </a:prstGeom>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20250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701" y="1260872"/>
            <a:ext cx="3287880"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9701" y="2021681"/>
            <a:ext cx="3287878" cy="276883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98985" y="1260872"/>
            <a:ext cx="3267545"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98984" y="2021681"/>
            <a:ext cx="3267546" cy="276883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C8A5DCB-EA37-EA4C-8A5D-96F0CACF3578}"/>
              </a:ext>
            </a:extLst>
          </p:cNvPr>
          <p:cNvSpPr>
            <a:spLocks noGrp="1"/>
          </p:cNvSpPr>
          <p:nvPr>
            <p:ph type="title"/>
          </p:nvPr>
        </p:nvSpPr>
        <p:spPr>
          <a:xfrm>
            <a:off x="1124712" y="260605"/>
            <a:ext cx="5549582" cy="994172"/>
          </a:xfrm>
          <a:prstGeom prst="rect">
            <a:avLst/>
          </a:prstGeom>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78925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Footer with Con N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9701" y="1260872"/>
            <a:ext cx="3383719"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9701" y="2021682"/>
            <a:ext cx="3383719" cy="244554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1116" y="1260872"/>
            <a:ext cx="3309037" cy="617934"/>
          </a:xfrm>
          <a:prstGeom prst="rect">
            <a:avLst/>
          </a:prstGeom>
        </p:spPr>
        <p:txBody>
          <a:bodyPr anchor="b"/>
          <a:lstStyle>
            <a:lvl1pPr marL="0" indent="0">
              <a:lnSpc>
                <a:spcPct val="100000"/>
              </a:lnSpc>
              <a:buNone/>
              <a:defRPr sz="1800" b="0" i="0">
                <a:solidFill>
                  <a:srgbClr val="15305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51115" y="2021682"/>
            <a:ext cx="3309038" cy="2445544"/>
          </a:xfrm>
          <a:prstGeom prst="rect">
            <a:avLst/>
          </a:prstGeom>
        </p:spPr>
        <p:txBody>
          <a:bodyPr/>
          <a:lstStyle>
            <a:lvl1pPr>
              <a:defRPr sz="1950" b="0" i="0">
                <a:solidFill>
                  <a:srgbClr val="153055"/>
                </a:solidFill>
                <a:latin typeface="Arial" panose="020B0604020202020204" pitchFamily="34" charset="0"/>
                <a:cs typeface="Arial" panose="020B0604020202020204" pitchFamily="34" charset="0"/>
              </a:defRPr>
            </a:lvl1pPr>
            <a:lvl2pPr>
              <a:defRPr b="0" i="0">
                <a:solidFill>
                  <a:srgbClr val="153055"/>
                </a:solidFill>
                <a:latin typeface="Arial" panose="020B0604020202020204" pitchFamily="34" charset="0"/>
                <a:cs typeface="Arial" panose="020B0604020202020204" pitchFamily="34" charset="0"/>
              </a:defRPr>
            </a:lvl2pPr>
            <a:lvl3pPr>
              <a:defRPr b="0" i="0">
                <a:solidFill>
                  <a:srgbClr val="153055"/>
                </a:solidFill>
                <a:latin typeface="Arial" panose="020B0604020202020204" pitchFamily="34" charset="0"/>
                <a:cs typeface="Arial" panose="020B0604020202020204" pitchFamily="34" charset="0"/>
              </a:defRPr>
            </a:lvl3pPr>
            <a:lvl4pPr>
              <a:defRPr b="0" i="0">
                <a:solidFill>
                  <a:srgbClr val="153055"/>
                </a:solidFill>
                <a:latin typeface="Arial" panose="020B0604020202020204" pitchFamily="34" charset="0"/>
                <a:cs typeface="Arial" panose="020B0604020202020204" pitchFamily="34" charset="0"/>
              </a:defRPr>
            </a:lvl4pPr>
            <a:lvl5pPr>
              <a:defRPr b="0" i="0">
                <a:solidFill>
                  <a:srgbClr val="153055"/>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C8A5DCB-EA37-EA4C-8A5D-96F0CACF3578}"/>
              </a:ext>
            </a:extLst>
          </p:cNvPr>
          <p:cNvSpPr>
            <a:spLocks noGrp="1"/>
          </p:cNvSpPr>
          <p:nvPr>
            <p:ph type="title"/>
          </p:nvPr>
        </p:nvSpPr>
        <p:spPr>
          <a:xfrm>
            <a:off x="1124712" y="260605"/>
            <a:ext cx="5549582" cy="994172"/>
          </a:xfrm>
          <a:prstGeom prst="rect">
            <a:avLst/>
          </a:prstGeom>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4956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Foo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4" name="TextBox 3">
            <a:extLst>
              <a:ext uri="{FF2B5EF4-FFF2-40B4-BE49-F238E27FC236}">
                <a16:creationId xmlns:a16="http://schemas.microsoft.com/office/drawing/2014/main" id="{8B195E2D-D851-230E-7AF5-D6A17C331153}"/>
              </a:ext>
            </a:extLst>
          </p:cNvPr>
          <p:cNvSpPr txBox="1"/>
          <p:nvPr userDrawn="1"/>
        </p:nvSpPr>
        <p:spPr>
          <a:xfrm>
            <a:off x="6647873" y="31173"/>
            <a:ext cx="184731" cy="369332"/>
          </a:xfrm>
          <a:prstGeom prst="rect">
            <a:avLst/>
          </a:prstGeom>
        </p:spPr>
        <p:txBody>
          <a:bodyPr wrap="none" rtlCol="0">
            <a:spAutoFit/>
          </a:bodyPr>
          <a:lstStyle/>
          <a:p>
            <a:endParaRPr lang="en-US" sz="1800" dirty="0"/>
          </a:p>
        </p:txBody>
      </p:sp>
      <p:sp>
        <p:nvSpPr>
          <p:cNvPr id="6" name="Content Placeholder 5">
            <a:extLst>
              <a:ext uri="{FF2B5EF4-FFF2-40B4-BE49-F238E27FC236}">
                <a16:creationId xmlns:a16="http://schemas.microsoft.com/office/drawing/2014/main" id="{7FB65446-DD88-332B-4913-5D07736BFF5B}"/>
              </a:ext>
            </a:extLst>
          </p:cNvPr>
          <p:cNvSpPr>
            <a:spLocks noGrp="1"/>
          </p:cNvSpPr>
          <p:nvPr>
            <p:ph sz="quarter" idx="10"/>
          </p:nvPr>
        </p:nvSpPr>
        <p:spPr>
          <a:xfrm>
            <a:off x="1124712" y="1277139"/>
            <a:ext cx="7276338" cy="2860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EE8B6ED-C3EF-A241-AD61-A3E36835B05D}"/>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2178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Foo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4" name="TextBox 3">
            <a:extLst>
              <a:ext uri="{FF2B5EF4-FFF2-40B4-BE49-F238E27FC236}">
                <a16:creationId xmlns:a16="http://schemas.microsoft.com/office/drawing/2014/main" id="{8B195E2D-D851-230E-7AF5-D6A17C331153}"/>
              </a:ext>
            </a:extLst>
          </p:cNvPr>
          <p:cNvSpPr txBox="1"/>
          <p:nvPr userDrawn="1"/>
        </p:nvSpPr>
        <p:spPr>
          <a:xfrm>
            <a:off x="6647873" y="31173"/>
            <a:ext cx="184731" cy="369332"/>
          </a:xfrm>
          <a:prstGeom prst="rect">
            <a:avLst/>
          </a:prstGeom>
        </p:spPr>
        <p:txBody>
          <a:bodyPr wrap="none" rtlCol="0">
            <a:spAutoFit/>
          </a:bodyPr>
          <a:lstStyle/>
          <a:p>
            <a:endParaRPr lang="en-US" sz="1800" dirty="0"/>
          </a:p>
        </p:txBody>
      </p:sp>
      <p:sp>
        <p:nvSpPr>
          <p:cNvPr id="3" name="Content Placeholder 5">
            <a:extLst>
              <a:ext uri="{FF2B5EF4-FFF2-40B4-BE49-F238E27FC236}">
                <a16:creationId xmlns:a16="http://schemas.microsoft.com/office/drawing/2014/main" id="{32515024-816F-950C-3FF7-4B19A5BEBA98}"/>
              </a:ext>
            </a:extLst>
          </p:cNvPr>
          <p:cNvSpPr>
            <a:spLocks noGrp="1"/>
          </p:cNvSpPr>
          <p:nvPr>
            <p:ph sz="quarter" idx="11"/>
          </p:nvPr>
        </p:nvSpPr>
        <p:spPr>
          <a:xfrm>
            <a:off x="1124712" y="1277139"/>
            <a:ext cx="7276338" cy="2860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0E0183D-347A-C439-A7C5-0258181C527D}"/>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75347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Header with Con N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4" name="TextBox 3">
            <a:extLst>
              <a:ext uri="{FF2B5EF4-FFF2-40B4-BE49-F238E27FC236}">
                <a16:creationId xmlns:a16="http://schemas.microsoft.com/office/drawing/2014/main" id="{8B195E2D-D851-230E-7AF5-D6A17C331153}"/>
              </a:ext>
            </a:extLst>
          </p:cNvPr>
          <p:cNvSpPr txBox="1"/>
          <p:nvPr userDrawn="1"/>
        </p:nvSpPr>
        <p:spPr>
          <a:xfrm>
            <a:off x="6647873" y="31173"/>
            <a:ext cx="184731" cy="369332"/>
          </a:xfrm>
          <a:prstGeom prst="rect">
            <a:avLst/>
          </a:prstGeom>
        </p:spPr>
        <p:txBody>
          <a:bodyPr wrap="none" rtlCol="0">
            <a:spAutoFit/>
          </a:bodyPr>
          <a:lstStyle/>
          <a:p>
            <a:endParaRPr lang="en-US" sz="1800" dirty="0"/>
          </a:p>
        </p:txBody>
      </p:sp>
      <p:sp>
        <p:nvSpPr>
          <p:cNvPr id="2" name="Content Placeholder 5">
            <a:extLst>
              <a:ext uri="{FF2B5EF4-FFF2-40B4-BE49-F238E27FC236}">
                <a16:creationId xmlns:a16="http://schemas.microsoft.com/office/drawing/2014/main" id="{CF0FFDC1-6B4B-6A92-0CA8-FFFFCF0AEB96}"/>
              </a:ext>
            </a:extLst>
          </p:cNvPr>
          <p:cNvSpPr>
            <a:spLocks noGrp="1"/>
          </p:cNvSpPr>
          <p:nvPr>
            <p:ph sz="quarter" idx="10"/>
          </p:nvPr>
        </p:nvSpPr>
        <p:spPr>
          <a:xfrm>
            <a:off x="1124713" y="1267239"/>
            <a:ext cx="7276338" cy="2847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BC14A995-963A-DBC5-E93A-EEC93E839E73}"/>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96484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9074A79D-0754-1A73-F0AA-DB4E69BB0F80}"/>
              </a:ext>
            </a:extLst>
          </p:cNvPr>
          <p:cNvSpPr txBox="1">
            <a:spLocks/>
          </p:cNvSpPr>
          <p:nvPr userDrawn="1"/>
        </p:nvSpPr>
        <p:spPr>
          <a:xfrm>
            <a:off x="8019923" y="4817092"/>
            <a:ext cx="991341" cy="326408"/>
          </a:xfrm>
          <a:prstGeom prst="rect">
            <a:avLst/>
          </a:prstGeom>
        </p:spPr>
        <p:txBody>
          <a:bodyPr vert="horz" lIns="68580" tIns="0" rIns="68580" bIns="0" rtlCol="0" anchor="t"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200" kern="1200">
                <a:solidFill>
                  <a:srgbClr val="62273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i="0" spc="38" baseline="0" dirty="0">
              <a:gradFill flip="none" rotWithShape="1">
                <a:gsLst>
                  <a:gs pos="81000">
                    <a:srgbClr val="641C5C"/>
                  </a:gs>
                  <a:gs pos="0">
                    <a:srgbClr val="DD4660"/>
                  </a:gs>
                </a:gsLst>
                <a:lin ang="0" scaled="1"/>
                <a:tileRect/>
              </a:gradFill>
              <a:latin typeface="Akzidenz Grotesk BE" panose="020B0500000000000000" pitchFamily="34" charset="0"/>
            </a:endParaRPr>
          </a:p>
        </p:txBody>
      </p:sp>
      <p:sp>
        <p:nvSpPr>
          <p:cNvPr id="4" name="Content Placeholder 5">
            <a:extLst>
              <a:ext uri="{FF2B5EF4-FFF2-40B4-BE49-F238E27FC236}">
                <a16:creationId xmlns:a16="http://schemas.microsoft.com/office/drawing/2014/main" id="{7A8EB4FB-37DD-D31D-8389-55471802B4FA}"/>
              </a:ext>
            </a:extLst>
          </p:cNvPr>
          <p:cNvSpPr>
            <a:spLocks noGrp="1"/>
          </p:cNvSpPr>
          <p:nvPr>
            <p:ph sz="quarter" idx="10"/>
          </p:nvPr>
        </p:nvSpPr>
        <p:spPr>
          <a:xfrm>
            <a:off x="1124712" y="1277139"/>
            <a:ext cx="7276338" cy="2860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45E0B19-B7C2-0CA8-F578-806D5B485071}"/>
              </a:ext>
            </a:extLst>
          </p:cNvPr>
          <p:cNvSpPr>
            <a:spLocks noGrp="1"/>
          </p:cNvSpPr>
          <p:nvPr>
            <p:ph type="title"/>
          </p:nvPr>
        </p:nvSpPr>
        <p:spPr>
          <a:xfrm>
            <a:off x="1124712" y="260605"/>
            <a:ext cx="5549582" cy="994172"/>
          </a:xfrm>
          <a:prstGeom prst="rect">
            <a:avLst/>
          </a:prstGeom>
          <a:noFill/>
          <a:ln>
            <a:noFill/>
          </a:ln>
        </p:spPr>
        <p:txBody>
          <a:bodyPr anchor="b" anchorCtr="0"/>
          <a:lstStyle>
            <a:lvl1pPr>
              <a:defRPr sz="3300" b="0" i="0" spc="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51648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White 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9074A79D-0754-1A73-F0AA-DB4E69BB0F80}"/>
              </a:ext>
            </a:extLst>
          </p:cNvPr>
          <p:cNvSpPr txBox="1">
            <a:spLocks/>
          </p:cNvSpPr>
          <p:nvPr userDrawn="1"/>
        </p:nvSpPr>
        <p:spPr>
          <a:xfrm>
            <a:off x="8019923" y="4817092"/>
            <a:ext cx="991341" cy="326408"/>
          </a:xfrm>
          <a:prstGeom prst="rect">
            <a:avLst/>
          </a:prstGeom>
        </p:spPr>
        <p:txBody>
          <a:bodyPr vert="horz" lIns="68580" tIns="0" rIns="68580" bIns="0" rtlCol="0" anchor="t"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200" kern="1200">
                <a:solidFill>
                  <a:srgbClr val="62273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1" i="0" spc="38" baseline="0" dirty="0">
              <a:gradFill flip="none" rotWithShape="1">
                <a:gsLst>
                  <a:gs pos="81000">
                    <a:srgbClr val="641C5C"/>
                  </a:gs>
                  <a:gs pos="0">
                    <a:srgbClr val="DD4660"/>
                  </a:gs>
                </a:gsLst>
                <a:lin ang="0" scaled="1"/>
                <a:tileRect/>
              </a:gradFill>
              <a:latin typeface="Akzidenz Grotesk BE" panose="020B0500000000000000" pitchFamily="34" charset="0"/>
            </a:endParaRPr>
          </a:p>
        </p:txBody>
      </p:sp>
    </p:spTree>
    <p:extLst>
      <p:ext uri="{BB962C8B-B14F-4D97-AF65-F5344CB8AC3E}">
        <p14:creationId xmlns:p14="http://schemas.microsoft.com/office/powerpoint/2010/main" val="1486140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formational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EB136D-5E62-CC6B-678B-7DE898198F73}"/>
              </a:ext>
            </a:extLst>
          </p:cNvPr>
          <p:cNvSpPr>
            <a:spLocks noGrp="1"/>
          </p:cNvSpPr>
          <p:nvPr>
            <p:ph sz="quarter" idx="10"/>
          </p:nvPr>
        </p:nvSpPr>
        <p:spPr>
          <a:xfrm>
            <a:off x="2045776" y="1278732"/>
            <a:ext cx="6195730" cy="262651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Slide+image">
    <p:spTree>
      <p:nvGrpSpPr>
        <p:cNvPr id="1" name=""/>
        <p:cNvGrpSpPr/>
        <p:nvPr/>
      </p:nvGrpSpPr>
      <p:grpSpPr>
        <a:xfrm>
          <a:off x="0" y="0"/>
          <a:ext cx="0" cy="0"/>
          <a:chOff x="0" y="0"/>
          <a:chExt cx="0" cy="0"/>
        </a:xfrm>
      </p:grpSpPr>
      <p:cxnSp>
        <p:nvCxnSpPr>
          <p:cNvPr id="18" name="Straight Connector 17"/>
          <p:cNvCxnSpPr/>
          <p:nvPr userDrawn="1"/>
        </p:nvCxnSpPr>
        <p:spPr>
          <a:xfrm flipV="1">
            <a:off x="378299" y="4711620"/>
            <a:ext cx="8472510" cy="1671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userDrawn="1"/>
        </p:nvSpPr>
        <p:spPr>
          <a:xfrm>
            <a:off x="3200402" y="201216"/>
            <a:ext cx="5533717" cy="1407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9" name="Subtitle 2"/>
          <p:cNvSpPr>
            <a:spLocks noGrp="1"/>
          </p:cNvSpPr>
          <p:nvPr>
            <p:ph type="subTitle" idx="1"/>
          </p:nvPr>
        </p:nvSpPr>
        <p:spPr>
          <a:xfrm>
            <a:off x="3200596" y="3274517"/>
            <a:ext cx="5533521" cy="463924"/>
          </a:xfrm>
          <a:prstGeom prst="rect">
            <a:avLst/>
          </a:prstGeom>
        </p:spPr>
        <p:txBody>
          <a:bodyPr>
            <a:normAutofit/>
          </a:bodyPr>
          <a:lstStyle>
            <a:lvl1pPr marL="0" indent="0" algn="l">
              <a:spcBef>
                <a:spcPct val="0"/>
              </a:spcBef>
              <a:buNone/>
              <a:defRPr sz="2400">
                <a:solidFill>
                  <a:srgbClr val="000000"/>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31" name="Rectangle 30"/>
          <p:cNvSpPr/>
          <p:nvPr userDrawn="1"/>
        </p:nvSpPr>
        <p:spPr>
          <a:xfrm>
            <a:off x="378299" y="201217"/>
            <a:ext cx="451820" cy="1407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2" name="Title 1"/>
          <p:cNvSpPr>
            <a:spLocks noGrp="1"/>
          </p:cNvSpPr>
          <p:nvPr>
            <p:ph type="ctrTitle"/>
          </p:nvPr>
        </p:nvSpPr>
        <p:spPr>
          <a:xfrm>
            <a:off x="3200402" y="1821609"/>
            <a:ext cx="5524750" cy="12611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
        <p:nvSpPr>
          <p:cNvPr id="33"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33F84DEA-F684-4C17-A71A-99186357C5FA}" type="datetime4">
              <a:rPr lang="en-US" smtClean="0"/>
              <a:t>April 28, 2025</a:t>
            </a:fld>
            <a:endParaRPr lang="en-US" dirty="0"/>
          </a:p>
        </p:txBody>
      </p:sp>
      <p:sp>
        <p:nvSpPr>
          <p:cNvPr id="34"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13"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6347"/>
          <a:stretch/>
        </p:blipFill>
        <p:spPr>
          <a:xfrm>
            <a:off x="1385974" y="142225"/>
            <a:ext cx="1258573" cy="1525362"/>
          </a:xfrm>
          <a:prstGeom prst="rect">
            <a:avLst/>
          </a:prstGeom>
        </p:spPr>
      </p:pic>
    </p:spTree>
    <p:extLst>
      <p:ext uri="{BB962C8B-B14F-4D97-AF65-F5344CB8AC3E}">
        <p14:creationId xmlns:p14="http://schemas.microsoft.com/office/powerpoint/2010/main" val="25661544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59096"/>
            <a:ext cx="5550773" cy="994172"/>
          </a:xfrm>
          <a:prstGeom prst="rect">
            <a:avLst/>
          </a:prstGeom>
        </p:spPr>
        <p:txBody>
          <a:bodyPr anchor="b" anchorCtr="0"/>
          <a:lstStyle>
            <a:lvl1pPr>
              <a:defRPr b="0" i="0" spc="0">
                <a:solidFill>
                  <a:srgbClr val="036566"/>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38EEBB85-FC3E-E145-BF2D-DFBCFB25EEB5}"/>
              </a:ext>
            </a:extLst>
          </p:cNvPr>
          <p:cNvSpPr>
            <a:spLocks noGrp="1"/>
          </p:cNvSpPr>
          <p:nvPr>
            <p:ph type="body" sz="quarter" idx="10"/>
          </p:nvPr>
        </p:nvSpPr>
        <p:spPr>
          <a:xfrm>
            <a:off x="628651" y="1511671"/>
            <a:ext cx="6811911" cy="2853710"/>
          </a:xfrm>
        </p:spPr>
        <p:txBody>
          <a:bodyPr>
            <a:normAutofit/>
          </a:bodyPr>
          <a:lstStyle>
            <a:lvl1pPr marL="0" indent="0">
              <a:buNone/>
              <a:defRPr sz="1350" b="0" i="0">
                <a:solidFill>
                  <a:schemeClr val="bg1">
                    <a:lumMod val="25000"/>
                  </a:schemeClr>
                </a:solidFill>
                <a:latin typeface="Arial" panose="020B0604020202020204" pitchFamily="34" charset="0"/>
                <a:cs typeface="Arial" panose="020B0604020202020204" pitchFamily="34" charset="0"/>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1784628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0253" y="1688609"/>
            <a:ext cx="7728596" cy="290601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9AD55D0-FF4C-49E5-A795-0D8CDDF6B1F2}" type="datetime4">
              <a:rPr lang="en-US" smtClean="0"/>
              <a:t>April 28,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Title 1"/>
          <p:cNvSpPr>
            <a:spLocks noGrp="1"/>
          </p:cNvSpPr>
          <p:nvPr>
            <p:ph type="title"/>
          </p:nvPr>
        </p:nvSpPr>
        <p:spPr>
          <a:xfrm>
            <a:off x="1186340" y="202153"/>
            <a:ext cx="7742508" cy="1307736"/>
          </a:xfrm>
        </p:spPr>
        <p:txBody>
          <a:bodyPr/>
          <a:lstStyle/>
          <a:p>
            <a:r>
              <a:rPr lang="en-US"/>
              <a:t>Click to edit Master title style</a:t>
            </a:r>
            <a:endParaRPr/>
          </a:p>
        </p:txBody>
      </p:sp>
      <p:sp>
        <p:nvSpPr>
          <p:cNvPr id="13" name="Rectangle 12"/>
          <p:cNvSpPr/>
          <p:nvPr userDrawn="1"/>
        </p:nvSpPr>
        <p:spPr>
          <a:xfrm>
            <a:off x="224608" y="1023173"/>
            <a:ext cx="780002" cy="49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sp>
        <p:nvSpPr>
          <p:cNvPr id="14" name="Slide Number Placeholder 5"/>
          <p:cNvSpPr>
            <a:spLocks noGrp="1"/>
          </p:cNvSpPr>
          <p:nvPr>
            <p:ph type="sldNum" sz="quarter" idx="12"/>
          </p:nvPr>
        </p:nvSpPr>
        <p:spPr>
          <a:xfrm>
            <a:off x="224609" y="1144765"/>
            <a:ext cx="780001" cy="365125"/>
          </a:xfrm>
        </p:spPr>
        <p:txBody>
          <a:bodyPr/>
          <a:lstStyle>
            <a:lvl1pPr algn="ctr">
              <a:defRPr/>
            </a:lvl1pPr>
          </a:lstStyle>
          <a:p>
            <a:fld id="{162F1D00-BD13-4404-86B0-79703945A0A7}" type="slidenum">
              <a:rPr lang="en-US" smtClean="0"/>
              <a:pPr/>
              <a:t>‹#›</a:t>
            </a:fld>
            <a:endParaRPr lang="en-US" dirty="0"/>
          </a:p>
        </p:txBody>
      </p:sp>
      <p:grpSp>
        <p:nvGrpSpPr>
          <p:cNvPr id="9" name="Group 8"/>
          <p:cNvGrpSpPr/>
          <p:nvPr userDrawn="1"/>
        </p:nvGrpSpPr>
        <p:grpSpPr>
          <a:xfrm>
            <a:off x="141496" y="-76192"/>
            <a:ext cx="943466" cy="1220956"/>
            <a:chOff x="141495" y="-76192"/>
            <a:chExt cx="943466" cy="1220956"/>
          </a:xfrm>
        </p:grpSpPr>
        <p:sp>
          <p:nvSpPr>
            <p:cNvPr id="10" name="Rectangle 9"/>
            <p:cNvSpPr/>
            <p:nvPr userDrawn="1"/>
          </p:nvSpPr>
          <p:spPr bwMode="auto">
            <a:xfrm>
              <a:off x="224608" y="148873"/>
              <a:ext cx="777240" cy="777240"/>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495" y="-76192"/>
              <a:ext cx="943466" cy="1220956"/>
            </a:xfrm>
            <a:prstGeom prst="rect">
              <a:avLst/>
            </a:prstGeom>
          </p:spPr>
        </p:pic>
      </p:grpSp>
    </p:spTree>
    <p:extLst>
      <p:ext uri="{BB962C8B-B14F-4D97-AF65-F5344CB8AC3E}">
        <p14:creationId xmlns:p14="http://schemas.microsoft.com/office/powerpoint/2010/main" val="3140047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2" name="Group 1"/>
          <p:cNvGrpSpPr/>
          <p:nvPr userDrawn="1"/>
        </p:nvGrpSpPr>
        <p:grpSpPr>
          <a:xfrm>
            <a:off x="120617" y="4355217"/>
            <a:ext cx="609127" cy="788284"/>
            <a:chOff x="1302434" y="3829624"/>
            <a:chExt cx="609127" cy="788284"/>
          </a:xfrm>
        </p:grpSpPr>
        <p:sp>
          <p:nvSpPr>
            <p:cNvPr id="4" name="Rectangle 3"/>
            <p:cNvSpPr/>
            <p:nvPr userDrawn="1"/>
          </p:nvSpPr>
          <p:spPr bwMode="auto">
            <a:xfrm>
              <a:off x="1339838" y="3956606"/>
              <a:ext cx="534320" cy="534320"/>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2434" y="3829624"/>
              <a:ext cx="609127" cy="788284"/>
            </a:xfrm>
            <a:prstGeom prst="rect">
              <a:avLst/>
            </a:prstGeom>
          </p:spPr>
        </p:pic>
      </p:grpSp>
    </p:spTree>
    <p:extLst>
      <p:ext uri="{BB962C8B-B14F-4D97-AF65-F5344CB8AC3E}">
        <p14:creationId xmlns:p14="http://schemas.microsoft.com/office/powerpoint/2010/main" val="355560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8B986-81E1-4A18-81CC-562EA511C5B2}" type="datetime4">
              <a:rPr lang="en-US" smtClean="0"/>
              <a:t>April 28, 2025</a:t>
            </a:fld>
            <a:endParaRPr lang="en-US" dirty="0"/>
          </a:p>
        </p:txBody>
      </p:sp>
      <p:sp>
        <p:nvSpPr>
          <p:cNvPr id="6" name="Slide Number Placeholder 5"/>
          <p:cNvSpPr>
            <a:spLocks noGrp="1"/>
          </p:cNvSpPr>
          <p:nvPr>
            <p:ph type="sldNum" sz="quarter" idx="12"/>
          </p:nvPr>
        </p:nvSpPr>
        <p:spPr>
          <a:xfrm>
            <a:off x="8045944" y="4573872"/>
            <a:ext cx="762000" cy="224573"/>
          </a:xfrm>
        </p:spPr>
        <p:txBody>
          <a:bodyPr/>
          <a:lstStyle/>
          <a:p>
            <a:fld id="{BFEBEB0A-9E3D-4B14-9782-E2AE3DA60D96}" type="slidenum">
              <a:rPr lang="en-US" smtClean="0"/>
              <a:pPr/>
              <a:t>‹#›</a:t>
            </a:fld>
            <a:endParaRPr lang="en-US" dirty="0"/>
          </a:p>
        </p:txBody>
      </p:sp>
      <p:sp>
        <p:nvSpPr>
          <p:cNvPr id="7" name="Title Placeholder 1"/>
          <p:cNvSpPr>
            <a:spLocks noGrp="1"/>
          </p:cNvSpPr>
          <p:nvPr>
            <p:ph type="title"/>
          </p:nvPr>
        </p:nvSpPr>
        <p:spPr>
          <a:xfrm>
            <a:off x="378299" y="147353"/>
            <a:ext cx="8472510" cy="890724"/>
          </a:xfrm>
          <a:prstGeom prst="rect">
            <a:avLst/>
          </a:prstGeom>
        </p:spPr>
        <p:txBody>
          <a:bodyPr vert="horz" lIns="91440" tIns="45720" rIns="91440" bIns="45720" rtlCol="0" anchor="b" anchorCtr="0">
            <a:normAutofit/>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0217655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8B986-81E1-4A18-81CC-562EA511C5B2}" type="datetime4">
              <a:rPr lang="en-US" smtClean="0"/>
              <a:t>April 28, 2025</a:t>
            </a:fld>
            <a:endParaRPr lang="en-US" dirty="0"/>
          </a:p>
        </p:txBody>
      </p:sp>
      <p:sp>
        <p:nvSpPr>
          <p:cNvPr id="6" name="Slide Number Placeholder 5"/>
          <p:cNvSpPr>
            <a:spLocks noGrp="1"/>
          </p:cNvSpPr>
          <p:nvPr>
            <p:ph type="sldNum" sz="quarter" idx="12"/>
          </p:nvPr>
        </p:nvSpPr>
        <p:spPr>
          <a:xfrm>
            <a:off x="8045944" y="4573872"/>
            <a:ext cx="762000" cy="224573"/>
          </a:xfrm>
        </p:spPr>
        <p:txBody>
          <a:bodyPr/>
          <a:lstStyle/>
          <a:p>
            <a:fld id="{BFEBEB0A-9E3D-4B14-9782-E2AE3DA60D96}" type="slidenum">
              <a:rPr lang="en-US" smtClean="0"/>
              <a:pPr/>
              <a:t>‹#›</a:t>
            </a:fld>
            <a:endParaRPr lang="en-US" dirty="0"/>
          </a:p>
        </p:txBody>
      </p:sp>
      <p:sp>
        <p:nvSpPr>
          <p:cNvPr id="7" name="Title Placeholder 1"/>
          <p:cNvSpPr>
            <a:spLocks noGrp="1"/>
          </p:cNvSpPr>
          <p:nvPr>
            <p:ph type="title"/>
          </p:nvPr>
        </p:nvSpPr>
        <p:spPr>
          <a:xfrm>
            <a:off x="378299" y="147353"/>
            <a:ext cx="8472510" cy="890724"/>
          </a:xfrm>
          <a:prstGeom prst="rect">
            <a:avLst/>
          </a:prstGeom>
        </p:spPr>
        <p:txBody>
          <a:bodyPr vert="horz" lIns="91440" tIns="45720" rIns="91440" bIns="45720" rtlCol="0" anchor="b" anchorCtr="0">
            <a:normAutofit/>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27912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1619" cy="5142161"/>
          </a:xfrm>
          <a:prstGeom prst="rect">
            <a:avLst/>
          </a:prstGeom>
        </p:spPr>
      </p:pic>
      <p:sp>
        <p:nvSpPr>
          <p:cNvPr id="2" name="Title 1"/>
          <p:cNvSpPr>
            <a:spLocks noGrp="1"/>
          </p:cNvSpPr>
          <p:nvPr>
            <p:ph type="ctrTitle"/>
          </p:nvPr>
        </p:nvSpPr>
        <p:spPr>
          <a:xfrm>
            <a:off x="2971800" y="1473200"/>
            <a:ext cx="5398295" cy="1816098"/>
          </a:xfrm>
        </p:spPr>
        <p:txBody>
          <a:bodyPr anchor="b">
            <a:normAutofit/>
          </a:bodyPr>
          <a:lstStyle>
            <a:lvl1pPr algn="r">
              <a:defRPr sz="3600">
                <a:effectLst/>
              </a:defRPr>
            </a:lvl1pPr>
          </a:lstStyle>
          <a:p>
            <a:r>
              <a:rPr lang="en-US"/>
              <a:t>Click to edit Master title style</a:t>
            </a:r>
          </a:p>
        </p:txBody>
      </p:sp>
      <p:sp>
        <p:nvSpPr>
          <p:cNvPr id="3" name="Subtitle 2"/>
          <p:cNvSpPr>
            <a:spLocks noGrp="1"/>
          </p:cNvSpPr>
          <p:nvPr>
            <p:ph type="subTitle" idx="1"/>
          </p:nvPr>
        </p:nvSpPr>
        <p:spPr>
          <a:xfrm>
            <a:off x="2971800" y="3289300"/>
            <a:ext cx="5398295" cy="1054100"/>
          </a:xfrm>
        </p:spPr>
        <p:txBody>
          <a:bodyPr anchor="t">
            <a:normAutofit/>
          </a:bodyPr>
          <a:lstStyle>
            <a:lvl1pPr marL="0" indent="0" algn="r">
              <a:buNone/>
              <a:defRPr sz="1350" cap="all">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699419" y="4402933"/>
            <a:ext cx="1200150" cy="283369"/>
          </a:xfrm>
        </p:spPr>
        <p:txBody>
          <a:bodyPr/>
          <a:lstStyle/>
          <a:p>
            <a:fld id="{C90A2844-00DB-4416-BE3D-0740FD5B1CE8}" type="datetime4">
              <a:rPr lang="en-US" smtClean="0"/>
              <a:t>April 28, 2025</a:t>
            </a:fld>
            <a:endParaRPr lang="en-US" dirty="0"/>
          </a:p>
        </p:txBody>
      </p:sp>
      <p:sp>
        <p:nvSpPr>
          <p:cNvPr id="5" name="Footer Placeholder 4"/>
          <p:cNvSpPr>
            <a:spLocks noGrp="1"/>
          </p:cNvSpPr>
          <p:nvPr>
            <p:ph type="ftr" sz="quarter" idx="11"/>
          </p:nvPr>
        </p:nvSpPr>
        <p:spPr>
          <a:xfrm>
            <a:off x="2971800" y="4402933"/>
            <a:ext cx="3670469" cy="283369"/>
          </a:xfrm>
        </p:spPr>
        <p:txBody>
          <a:bodyPr/>
          <a:lstStyle/>
          <a:p>
            <a:endParaRPr lang="en-US" dirty="0"/>
          </a:p>
        </p:txBody>
      </p:sp>
      <p:sp>
        <p:nvSpPr>
          <p:cNvPr id="6" name="Slide Number Placeholder 5"/>
          <p:cNvSpPr>
            <a:spLocks noGrp="1"/>
          </p:cNvSpPr>
          <p:nvPr>
            <p:ph type="sldNum" sz="quarter" idx="12"/>
          </p:nvPr>
        </p:nvSpPr>
        <p:spPr>
          <a:xfrm>
            <a:off x="7956720" y="4402933"/>
            <a:ext cx="413375" cy="283369"/>
          </a:xfrm>
        </p:spPr>
        <p:txBody>
          <a:bodyPr/>
          <a:lstStyle/>
          <a:p>
            <a:r>
              <a:rPr lang="en-US" dirty="0"/>
              <a:t> | </a:t>
            </a:r>
            <a:fld id="{BFEBEB0A-9E3D-4B14-9782-E2AE3DA60D96}" type="slidenum">
              <a:rPr lang="en-US" smtClean="0"/>
              <a:pPr/>
              <a:t>‹#›</a:t>
            </a:fld>
            <a:endParaRPr lang="en-US" dirty="0"/>
          </a:p>
        </p:txBody>
      </p:sp>
    </p:spTree>
    <p:extLst>
      <p:ext uri="{BB962C8B-B14F-4D97-AF65-F5344CB8AC3E}">
        <p14:creationId xmlns:p14="http://schemas.microsoft.com/office/powerpoint/2010/main" val="120604985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1619" cy="514216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85D0A4-C813-4911-BC8C-B5C4C972D21B}" type="datetime4">
              <a:rPr lang="en-US" smtClean="0"/>
              <a:t>April 28,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dirty="0"/>
          </a:p>
        </p:txBody>
      </p:sp>
    </p:spTree>
    <p:extLst>
      <p:ext uri="{BB962C8B-B14F-4D97-AF65-F5344CB8AC3E}">
        <p14:creationId xmlns:p14="http://schemas.microsoft.com/office/powerpoint/2010/main" val="2324107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69631" y="2019814"/>
            <a:ext cx="3657600" cy="2519165"/>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5271248" y="2019814"/>
            <a:ext cx="3657600" cy="2519165"/>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BC9490C-B90D-4D92-BB8B-08D80662E45A}" type="datetime4">
              <a:rPr lang="en-US" smtClean="0"/>
              <a:t>April 28,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3" name="Text Placeholder 2"/>
          <p:cNvSpPr>
            <a:spLocks noGrp="1"/>
          </p:cNvSpPr>
          <p:nvPr>
            <p:ph type="body" idx="1"/>
          </p:nvPr>
        </p:nvSpPr>
        <p:spPr>
          <a:xfrm>
            <a:off x="1169631" y="1737426"/>
            <a:ext cx="3657600" cy="242047"/>
          </a:xfrm>
          <a:prstGeom prst="rect">
            <a:avLst/>
          </a:prstGeom>
          <a:solidFill>
            <a:srgbClr val="5A7681"/>
          </a:solidFill>
          <a:ln>
            <a:noFill/>
          </a:ln>
        </p:spPr>
        <p:txBody>
          <a:bodyPr tIns="0" bIns="0" anchor="ctr" anchorCtr="0">
            <a:noAutofit/>
          </a:bodyPr>
          <a:lstStyle>
            <a:lvl1pPr marL="0" indent="0" algn="ctr">
              <a:spcBef>
                <a:spcPts val="0"/>
              </a:spcBef>
              <a:buNone/>
              <a:defRPr sz="18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71248" y="1737426"/>
            <a:ext cx="3657600" cy="242047"/>
          </a:xfrm>
          <a:prstGeom prst="rect">
            <a:avLst/>
          </a:prstGeom>
          <a:solidFill>
            <a:srgbClr val="5A7681"/>
          </a:solidFill>
          <a:ln>
            <a:noFill/>
          </a:ln>
        </p:spPr>
        <p:txBody>
          <a:bodyPr tIns="0" bIns="0" anchor="ctr" anchorCtr="0">
            <a:noAutofit/>
          </a:bodyPr>
          <a:lstStyle>
            <a:lvl1pPr marL="0" indent="0" algn="ctr">
              <a:spcBef>
                <a:spcPts val="0"/>
              </a:spcBef>
              <a:buNone/>
              <a:defRPr sz="18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itle 1"/>
          <p:cNvSpPr>
            <a:spLocks noGrp="1"/>
          </p:cNvSpPr>
          <p:nvPr>
            <p:ph type="title"/>
          </p:nvPr>
        </p:nvSpPr>
        <p:spPr>
          <a:xfrm>
            <a:off x="1186340" y="202153"/>
            <a:ext cx="7742508" cy="1307736"/>
          </a:xfrm>
        </p:spPr>
        <p:txBody>
          <a:bodyPr/>
          <a:lstStyle/>
          <a:p>
            <a:r>
              <a:rPr lang="en-US"/>
              <a:t>Click to edit Master title style</a:t>
            </a:r>
            <a:endParaRPr/>
          </a:p>
        </p:txBody>
      </p:sp>
      <p:sp>
        <p:nvSpPr>
          <p:cNvPr id="15" name="Rectangle 14"/>
          <p:cNvSpPr/>
          <p:nvPr userDrawn="1"/>
        </p:nvSpPr>
        <p:spPr>
          <a:xfrm>
            <a:off x="224608" y="1023173"/>
            <a:ext cx="780002" cy="49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sp>
        <p:nvSpPr>
          <p:cNvPr id="16" name="Slide Number Placeholder 5"/>
          <p:cNvSpPr>
            <a:spLocks noGrp="1"/>
          </p:cNvSpPr>
          <p:nvPr>
            <p:ph type="sldNum" sz="quarter" idx="12"/>
          </p:nvPr>
        </p:nvSpPr>
        <p:spPr>
          <a:xfrm>
            <a:off x="224609" y="1144765"/>
            <a:ext cx="780001" cy="365125"/>
          </a:xfrm>
        </p:spPr>
        <p:txBody>
          <a:bodyPr/>
          <a:lstStyle>
            <a:lvl1pPr algn="ctr">
              <a:defRPr/>
            </a:lvl1pPr>
          </a:lstStyle>
          <a:p>
            <a:fld id="{162F1D00-BD13-4404-86B0-79703945A0A7}" type="slidenum">
              <a:rPr lang="en-US" smtClean="0"/>
              <a:pPr/>
              <a:t>‹#›</a:t>
            </a:fld>
            <a:endParaRPr lang="en-US" dirty="0"/>
          </a:p>
        </p:txBody>
      </p:sp>
      <p:grpSp>
        <p:nvGrpSpPr>
          <p:cNvPr id="12" name="Group 11"/>
          <p:cNvGrpSpPr/>
          <p:nvPr userDrawn="1"/>
        </p:nvGrpSpPr>
        <p:grpSpPr>
          <a:xfrm>
            <a:off x="141496" y="-76192"/>
            <a:ext cx="943466" cy="1220956"/>
            <a:chOff x="141495" y="-76192"/>
            <a:chExt cx="943466" cy="1220956"/>
          </a:xfrm>
        </p:grpSpPr>
        <p:sp>
          <p:nvSpPr>
            <p:cNvPr id="13" name="Rectangle 12"/>
            <p:cNvSpPr/>
            <p:nvPr userDrawn="1"/>
          </p:nvSpPr>
          <p:spPr bwMode="auto">
            <a:xfrm>
              <a:off x="224608" y="148873"/>
              <a:ext cx="777240" cy="777240"/>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8"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495" y="-76192"/>
              <a:ext cx="943466" cy="1220956"/>
            </a:xfrm>
            <a:prstGeom prst="rect">
              <a:avLst/>
            </a:prstGeom>
          </p:spPr>
        </p:pic>
      </p:grpSp>
    </p:spTree>
    <p:extLst>
      <p:ext uri="{BB962C8B-B14F-4D97-AF65-F5344CB8AC3E}">
        <p14:creationId xmlns:p14="http://schemas.microsoft.com/office/powerpoint/2010/main" val="231396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Slide+image">
    <p:spTree>
      <p:nvGrpSpPr>
        <p:cNvPr id="1" name=""/>
        <p:cNvGrpSpPr/>
        <p:nvPr/>
      </p:nvGrpSpPr>
      <p:grpSpPr>
        <a:xfrm>
          <a:off x="0" y="0"/>
          <a:ext cx="0" cy="0"/>
          <a:chOff x="0" y="0"/>
          <a:chExt cx="0" cy="0"/>
        </a:xfrm>
      </p:grpSpPr>
      <p:sp>
        <p:nvSpPr>
          <p:cNvPr id="27" name="Rectangle 26"/>
          <p:cNvSpPr/>
          <p:nvPr userDrawn="1"/>
        </p:nvSpPr>
        <p:spPr>
          <a:xfrm>
            <a:off x="986375" y="201216"/>
            <a:ext cx="7864434" cy="1407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8" name="Straight Connector 17"/>
          <p:cNvCxnSpPr/>
          <p:nvPr userDrawn="1"/>
        </p:nvCxnSpPr>
        <p:spPr>
          <a:xfrm flipV="1">
            <a:off x="378299" y="4711620"/>
            <a:ext cx="8472510" cy="1671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Subtitle 2"/>
          <p:cNvSpPr>
            <a:spLocks noGrp="1"/>
          </p:cNvSpPr>
          <p:nvPr>
            <p:ph type="subTitle" idx="1"/>
          </p:nvPr>
        </p:nvSpPr>
        <p:spPr>
          <a:xfrm>
            <a:off x="986376" y="3215060"/>
            <a:ext cx="7864435" cy="463924"/>
          </a:xfrm>
          <a:prstGeom prst="rect">
            <a:avLst/>
          </a:prstGeom>
        </p:spPr>
        <p:txBody>
          <a:bodyPr>
            <a:normAutofit/>
          </a:bodyPr>
          <a:lstStyle>
            <a:lvl1pPr marL="0" indent="0" algn="l">
              <a:spcBef>
                <a:spcPct val="0"/>
              </a:spcBef>
              <a:buNone/>
              <a:defRPr sz="2400">
                <a:solidFill>
                  <a:srgbClr val="000000"/>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31" name="Rectangle 30"/>
          <p:cNvSpPr/>
          <p:nvPr userDrawn="1"/>
        </p:nvSpPr>
        <p:spPr>
          <a:xfrm>
            <a:off x="378299" y="201217"/>
            <a:ext cx="451820" cy="1407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32" name="Title 1"/>
          <p:cNvSpPr>
            <a:spLocks noGrp="1"/>
          </p:cNvSpPr>
          <p:nvPr>
            <p:ph type="ctrTitle"/>
          </p:nvPr>
        </p:nvSpPr>
        <p:spPr>
          <a:xfrm>
            <a:off x="986376" y="1821608"/>
            <a:ext cx="7864434" cy="135426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
        <p:nvSpPr>
          <p:cNvPr id="33"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D4218D1B-FEAF-41BB-AF62-73FE1EF53A15}" type="datetime4">
              <a:rPr lang="en-US" smtClean="0"/>
              <a:t>April 28, 2025</a:t>
            </a:fld>
            <a:endParaRPr lang="en-US" dirty="0"/>
          </a:p>
        </p:txBody>
      </p:sp>
      <p:sp>
        <p:nvSpPr>
          <p:cNvPr id="34"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13"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pic>
        <p:nvPicPr>
          <p:cNvPr id="14" name="Picture 13"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107" y="290920"/>
            <a:ext cx="990016" cy="1192144"/>
          </a:xfrm>
          <a:prstGeom prst="rect">
            <a:avLst/>
          </a:prstGeom>
        </p:spPr>
      </p:pic>
    </p:spTree>
    <p:extLst>
      <p:ext uri="{BB962C8B-B14F-4D97-AF65-F5344CB8AC3E}">
        <p14:creationId xmlns:p14="http://schemas.microsoft.com/office/powerpoint/2010/main" val="27232224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Slide+image">
    <p:spTree>
      <p:nvGrpSpPr>
        <p:cNvPr id="1" name=""/>
        <p:cNvGrpSpPr/>
        <p:nvPr/>
      </p:nvGrpSpPr>
      <p:grpSpPr>
        <a:xfrm>
          <a:off x="0" y="0"/>
          <a:ext cx="0" cy="0"/>
          <a:chOff x="0" y="0"/>
          <a:chExt cx="0" cy="0"/>
        </a:xfrm>
      </p:grpSpPr>
      <p:cxnSp>
        <p:nvCxnSpPr>
          <p:cNvPr id="18" name="Straight Connector 17"/>
          <p:cNvCxnSpPr/>
          <p:nvPr userDrawn="1"/>
        </p:nvCxnSpPr>
        <p:spPr>
          <a:xfrm flipV="1">
            <a:off x="378299" y="4711620"/>
            <a:ext cx="8472510" cy="1671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3"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B881F2C5-5747-4DBC-9B1C-E1A2C3C5BE71}" type="datetime4">
              <a:rPr lang="en-US" smtClean="0"/>
              <a:t>April 28, 2025</a:t>
            </a:fld>
            <a:endParaRPr lang="en-US" dirty="0"/>
          </a:p>
        </p:txBody>
      </p:sp>
      <p:sp>
        <p:nvSpPr>
          <p:cNvPr id="34"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sp>
        <p:nvSpPr>
          <p:cNvPr id="13"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sp>
        <p:nvSpPr>
          <p:cNvPr id="12" name="Rectangle 11"/>
          <p:cNvSpPr/>
          <p:nvPr userDrawn="1"/>
        </p:nvSpPr>
        <p:spPr>
          <a:xfrm>
            <a:off x="986375" y="201216"/>
            <a:ext cx="7864434" cy="1407381"/>
          </a:xfrm>
          <a:prstGeom prst="rect">
            <a:avLst/>
          </a:prstGeom>
          <a:solidFill>
            <a:srgbClr val="5D7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Rectangle 14"/>
          <p:cNvSpPr/>
          <p:nvPr userDrawn="1"/>
        </p:nvSpPr>
        <p:spPr>
          <a:xfrm>
            <a:off x="378299" y="201217"/>
            <a:ext cx="451820" cy="1407380"/>
          </a:xfrm>
          <a:prstGeom prst="rect">
            <a:avLst/>
          </a:prstGeom>
          <a:solidFill>
            <a:srgbClr val="5D7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1" name="Picture 10" descr="ACGME-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0107" y="290920"/>
            <a:ext cx="990016" cy="1192144"/>
          </a:xfrm>
          <a:prstGeom prst="rect">
            <a:avLst/>
          </a:prstGeom>
        </p:spPr>
      </p:pic>
      <p:sp>
        <p:nvSpPr>
          <p:cNvPr id="19" name="Subtitle 2"/>
          <p:cNvSpPr>
            <a:spLocks noGrp="1"/>
          </p:cNvSpPr>
          <p:nvPr>
            <p:ph type="subTitle" idx="1"/>
          </p:nvPr>
        </p:nvSpPr>
        <p:spPr>
          <a:xfrm>
            <a:off x="986376" y="3215060"/>
            <a:ext cx="7864435" cy="463924"/>
          </a:xfrm>
          <a:prstGeom prst="rect">
            <a:avLst/>
          </a:prstGeom>
        </p:spPr>
        <p:txBody>
          <a:bodyPr>
            <a:normAutofit/>
          </a:bodyPr>
          <a:lstStyle>
            <a:lvl1pPr marL="0" indent="0" algn="l">
              <a:spcBef>
                <a:spcPct val="0"/>
              </a:spcBef>
              <a:buNone/>
              <a:defRPr sz="2400">
                <a:solidFill>
                  <a:srgbClr val="000000"/>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0" name="Title 1"/>
          <p:cNvSpPr>
            <a:spLocks noGrp="1"/>
          </p:cNvSpPr>
          <p:nvPr>
            <p:ph type="ctrTitle"/>
          </p:nvPr>
        </p:nvSpPr>
        <p:spPr>
          <a:xfrm>
            <a:off x="986376" y="1821608"/>
            <a:ext cx="7864434" cy="135426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18825380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299" y="1603008"/>
            <a:ext cx="8472510" cy="29652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D49732-072C-4BF8-B410-D87CF08CD9A1}" type="datetime4">
              <a:rPr lang="en-US" smtClean="0"/>
              <a:t>April 28,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06185" y="4711620"/>
            <a:ext cx="329346" cy="236267"/>
          </a:xfrm>
          <a:prstGeom prst="rect">
            <a:avLst/>
          </a:prstGeom>
        </p:spPr>
        <p:txBody>
          <a:bodyPr/>
          <a:lstStyle/>
          <a:p>
            <a:fld id="{BFEBEB0A-9E3D-4B14-9782-E2AE3DA60D96}" type="slidenum">
              <a:rPr lang="en-US" smtClean="0"/>
              <a:pPr/>
              <a:t>‹#›</a:t>
            </a:fld>
            <a:endParaRPr lang="en-US" dirty="0"/>
          </a:p>
        </p:txBody>
      </p:sp>
      <p:sp>
        <p:nvSpPr>
          <p:cNvPr id="8"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13905264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8300" y="1590678"/>
            <a:ext cx="4041301" cy="299212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90677"/>
            <a:ext cx="4202609" cy="299212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853CE8-D298-40F7-AD40-71785E72C2F2}" type="datetime4">
              <a:rPr lang="en-US" smtClean="0"/>
              <a:t>April 28, 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06185" y="4711620"/>
            <a:ext cx="329346" cy="236267"/>
          </a:xfrm>
          <a:prstGeom prst="rect">
            <a:avLst/>
          </a:prstGeom>
        </p:spPr>
        <p:txBody>
          <a:bodyPr/>
          <a:lstStyle/>
          <a:p>
            <a:fld id="{BFEBEB0A-9E3D-4B14-9782-E2AE3DA60D96}" type="slidenum">
              <a:rPr lang="en-US" smtClean="0"/>
              <a:pPr/>
              <a:t>‹#›</a:t>
            </a:fld>
            <a:endParaRPr lang="en-US" dirty="0"/>
          </a:p>
        </p:txBody>
      </p:sp>
      <p:sp>
        <p:nvSpPr>
          <p:cNvPr id="9"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33788969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78300" y="1650537"/>
            <a:ext cx="4038253" cy="479822"/>
          </a:xfrm>
          <a:prstGeom prst="rect">
            <a:avLst/>
          </a:prstGeom>
        </p:spPr>
        <p:txBody>
          <a:bodyPr anchor="b">
            <a:noAutofit/>
          </a:bodyPr>
          <a:lstStyle>
            <a:lvl1pPr marL="0" indent="0">
              <a:buNone/>
              <a:defRPr sz="1800" b="0">
                <a:latin typeface="+mn-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78300" y="2242932"/>
            <a:ext cx="4038253" cy="2220832"/>
          </a:xfrm>
          <a:prstGeom prst="rect">
            <a:avLst/>
          </a:prstGeo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152" y="1650537"/>
            <a:ext cx="4205657" cy="479822"/>
          </a:xfrm>
          <a:prstGeom prst="rect">
            <a:avLst/>
          </a:prstGeom>
        </p:spPr>
        <p:txBody>
          <a:bodyPr anchor="b">
            <a:noAutofit/>
          </a:bodyPr>
          <a:lstStyle>
            <a:lvl1pPr marL="0" indent="0">
              <a:buNone/>
              <a:defRPr sz="1800" b="0">
                <a:latin typeface="+mn-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242932"/>
            <a:ext cx="4205657" cy="2220831"/>
          </a:xfrm>
          <a:prstGeom prst="rect">
            <a:avLst/>
          </a:prstGeo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292201-D7BF-402E-A332-A7501289611D}" type="datetime4">
              <a:rPr lang="en-US" smtClean="0"/>
              <a:t>April 28, 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06185" y="4711620"/>
            <a:ext cx="329346" cy="236267"/>
          </a:xfrm>
          <a:prstGeom prst="rect">
            <a:avLst/>
          </a:prstGeom>
        </p:spPr>
        <p:txBody>
          <a:bodyPr/>
          <a:lstStyle/>
          <a:p>
            <a:fld id="{BFEBEB0A-9E3D-4B14-9782-E2AE3DA60D96}" type="slidenum">
              <a:rPr lang="en-US" smtClean="0"/>
              <a:pPr/>
              <a:t>‹#›</a:t>
            </a:fld>
            <a:endParaRPr lang="en-US" dirty="0"/>
          </a:p>
        </p:txBody>
      </p:sp>
      <p:cxnSp>
        <p:nvCxnSpPr>
          <p:cNvPr id="11" name="Straight Connector 10"/>
          <p:cNvCxnSpPr/>
          <p:nvPr/>
        </p:nvCxnSpPr>
        <p:spPr>
          <a:xfrm>
            <a:off x="378300" y="2130359"/>
            <a:ext cx="4038253"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3" y="2130359"/>
            <a:ext cx="420565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2004137" y="98647"/>
            <a:ext cx="6846673" cy="13068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kern="1200">
                <a:solidFill>
                  <a:schemeClr val="accent1"/>
                </a:solidFill>
                <a:latin typeface="+mj-lt"/>
                <a:ea typeface="+mj-ea"/>
                <a:cs typeface="+mj-cs"/>
              </a:defRPr>
            </a:lvl1pPr>
          </a:lstStyle>
          <a:p>
            <a:r>
              <a:rPr lang="en-US"/>
              <a:t>Click to edit Master title style</a:t>
            </a:r>
            <a:endParaRPr/>
          </a:p>
        </p:txBody>
      </p:sp>
    </p:spTree>
    <p:extLst>
      <p:ext uri="{BB962C8B-B14F-4D97-AF65-F5344CB8AC3E}">
        <p14:creationId xmlns:p14="http://schemas.microsoft.com/office/powerpoint/2010/main" val="204544703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image" Target="../media/image7.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416439" y="4769644"/>
            <a:ext cx="2133600" cy="179774"/>
          </a:xfrm>
          <a:prstGeom prst="rect">
            <a:avLst/>
          </a:prstGeom>
        </p:spPr>
        <p:txBody>
          <a:bodyPr vert="horz" lIns="91440" tIns="45720" rIns="91440" bIns="45720" rtlCol="0" anchor="ctr"/>
          <a:lstStyle>
            <a:lvl1pPr algn="r">
              <a:defRPr sz="1000" b="0">
                <a:solidFill>
                  <a:srgbClr val="000000"/>
                </a:solidFill>
                <a:latin typeface="Arial"/>
                <a:cs typeface="Arial"/>
              </a:defRPr>
            </a:lvl1pPr>
          </a:lstStyle>
          <a:p>
            <a:fld id="{65A53FAE-8653-4600-9EFD-BAA913BD42E9}" type="datetime4">
              <a:rPr lang="en-US" smtClean="0"/>
              <a:t>April 28, 2025</a:t>
            </a:fld>
            <a:endParaRPr lang="en-US" dirty="0"/>
          </a:p>
        </p:txBody>
      </p:sp>
      <p:sp>
        <p:nvSpPr>
          <p:cNvPr id="5" name="Footer Placeholder 4"/>
          <p:cNvSpPr>
            <a:spLocks noGrp="1"/>
          </p:cNvSpPr>
          <p:nvPr>
            <p:ph type="ftr" sz="quarter" idx="3"/>
          </p:nvPr>
        </p:nvSpPr>
        <p:spPr>
          <a:xfrm>
            <a:off x="301664" y="4739053"/>
            <a:ext cx="4873869" cy="208835"/>
          </a:xfrm>
          <a:prstGeom prst="rect">
            <a:avLst/>
          </a:prstGeom>
        </p:spPr>
        <p:txBody>
          <a:bodyPr vert="horz" lIns="91440" tIns="45720" rIns="91440" bIns="45720" rtlCol="0" anchor="ctr"/>
          <a:lstStyle>
            <a:lvl1pPr algn="l">
              <a:defRPr sz="1000" b="0">
                <a:solidFill>
                  <a:srgbClr val="000000"/>
                </a:solidFill>
                <a:latin typeface="Arial"/>
                <a:cs typeface="Arial"/>
              </a:defRPr>
            </a:lvl1pPr>
          </a:lstStyle>
          <a:p>
            <a:endParaRPr lang="en-US" dirty="0"/>
          </a:p>
        </p:txBody>
      </p:sp>
      <p:cxnSp>
        <p:nvCxnSpPr>
          <p:cNvPr id="8" name="Straight Connector 7"/>
          <p:cNvCxnSpPr/>
          <p:nvPr userDrawn="1"/>
        </p:nvCxnSpPr>
        <p:spPr>
          <a:xfrm>
            <a:off x="378299" y="4711620"/>
            <a:ext cx="847251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7964769" y="4949418"/>
            <a:ext cx="981359" cy="230832"/>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900" b="0" dirty="0">
                <a:solidFill>
                  <a:srgbClr val="000000"/>
                </a:solidFill>
                <a:latin typeface="+mj-lt"/>
                <a:ea typeface="Century Schoolbook"/>
                <a:cs typeface="Georgia"/>
                <a:sym typeface="Century Schoolbook"/>
              </a:rPr>
              <a:t>©2024 ACGME</a:t>
            </a:r>
            <a:endParaRPr lang="en-US" sz="900" b="0" cap="all" dirty="0">
              <a:solidFill>
                <a:srgbClr val="000000"/>
              </a:solidFill>
              <a:latin typeface="+mj-lt"/>
              <a:ea typeface="Century Schoolbook"/>
              <a:cs typeface="Georgia"/>
              <a:sym typeface="Century Schoolbook"/>
            </a:endParaRPr>
          </a:p>
        </p:txBody>
      </p:sp>
      <p:cxnSp>
        <p:nvCxnSpPr>
          <p:cNvPr id="24" name="Straight Connector 23"/>
          <p:cNvCxnSpPr/>
          <p:nvPr userDrawn="1"/>
        </p:nvCxnSpPr>
        <p:spPr>
          <a:xfrm>
            <a:off x="1995645" y="1414172"/>
            <a:ext cx="6855165"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995645" y="110672"/>
            <a:ext cx="6855165"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1" name="Text Placeholder 30"/>
          <p:cNvSpPr>
            <a:spLocks noGrp="1"/>
          </p:cNvSpPr>
          <p:nvPr>
            <p:ph type="body" idx="1"/>
          </p:nvPr>
        </p:nvSpPr>
        <p:spPr>
          <a:xfrm>
            <a:off x="378299" y="1590677"/>
            <a:ext cx="8472510" cy="3003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8606185" y="4735140"/>
            <a:ext cx="329346" cy="236267"/>
          </a:xfrm>
          <a:prstGeom prst="rect">
            <a:avLst/>
          </a:prstGeom>
        </p:spPr>
        <p:txBody>
          <a:bodyPr vert="horz" lIns="91440" tIns="45720" rIns="91440" bIns="45720" rtlCol="0" anchor="ctr"/>
          <a:lstStyle>
            <a:lvl1pPr algn="r">
              <a:defRPr sz="800">
                <a:solidFill>
                  <a:schemeClr val="accent1"/>
                </a:solidFill>
                <a:latin typeface="Arial"/>
                <a:cs typeface="Arial"/>
              </a:defRPr>
            </a:lvl1pPr>
          </a:lstStyle>
          <a:p>
            <a:fld id="{BFEBEB0A-9E3D-4B14-9782-E2AE3DA60D96}" type="slidenum">
              <a:rPr lang="en-US" smtClean="0"/>
              <a:pPr/>
              <a:t>‹#›</a:t>
            </a:fld>
            <a:endParaRPr lang="en-US" dirty="0"/>
          </a:p>
        </p:txBody>
      </p:sp>
      <p:grpSp>
        <p:nvGrpSpPr>
          <p:cNvPr id="2" name="Group 1"/>
          <p:cNvGrpSpPr/>
          <p:nvPr userDrawn="1"/>
        </p:nvGrpSpPr>
        <p:grpSpPr>
          <a:xfrm>
            <a:off x="351724" y="93335"/>
            <a:ext cx="1514332" cy="1341874"/>
            <a:chOff x="351724" y="93335"/>
            <a:chExt cx="1514332" cy="1341874"/>
          </a:xfrm>
        </p:grpSpPr>
        <p:sp>
          <p:nvSpPr>
            <p:cNvPr id="17" name="Rectangle 16"/>
            <p:cNvSpPr/>
            <p:nvPr userDrawn="1"/>
          </p:nvSpPr>
          <p:spPr>
            <a:xfrm>
              <a:off x="351724" y="93335"/>
              <a:ext cx="127749" cy="13418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8" name="Rectangle 17"/>
            <p:cNvSpPr/>
            <p:nvPr userDrawn="1"/>
          </p:nvSpPr>
          <p:spPr>
            <a:xfrm>
              <a:off x="558506" y="93337"/>
              <a:ext cx="1307550" cy="1341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19" name="Picture 18" descr="ACGME-LOGO.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42692" y="279848"/>
              <a:ext cx="756540" cy="911001"/>
            </a:xfrm>
            <a:prstGeom prst="rect">
              <a:avLst/>
            </a:prstGeom>
          </p:spPr>
        </p:pic>
      </p:grpSp>
    </p:spTree>
  </p:cSld>
  <p:clrMap bg1="lt1" tx1="dk1" bg2="lt2" tx2="dk2" accent1="accent1" accent2="accent2" accent3="accent3" accent4="accent4" accent5="accent5" accent6="accent6" hlink="hlink" folHlink="folHlink"/>
  <p:sldLayoutIdLst>
    <p:sldLayoutId id="2147484789" r:id="rId1"/>
    <p:sldLayoutId id="2147484793" r:id="rId2"/>
    <p:sldLayoutId id="2147484825" r:id="rId3"/>
    <p:sldLayoutId id="2147484823" r:id="rId4"/>
    <p:sldLayoutId id="2147484828" r:id="rId5"/>
    <p:sldLayoutId id="2147484829" r:id="rId6"/>
    <p:sldLayoutId id="2147484794" r:id="rId7"/>
    <p:sldLayoutId id="2147484795" r:id="rId8"/>
    <p:sldLayoutId id="2147484796" r:id="rId9"/>
    <p:sldLayoutId id="2147484797" r:id="rId10"/>
    <p:sldLayoutId id="2147484827" r:id="rId11"/>
    <p:sldLayoutId id="2147484830" r:id="rId12"/>
    <p:sldLayoutId id="2147484831" r:id="rId13"/>
    <p:sldLayoutId id="2147484799" r:id="rId14"/>
    <p:sldLayoutId id="2147484826" r:id="rId15"/>
    <p:sldLayoutId id="2147484832" r:id="rId16"/>
    <p:sldLayoutId id="2147484833" r:id="rId17"/>
  </p:sldLayoutIdLst>
  <p:transition/>
  <p:hf sldNum="0" hdr="0" ftr="0" dt="0"/>
  <p:txStyles>
    <p:titleStyle>
      <a:lvl1pPr algn="l" rtl="0" eaLnBrk="1" fontAlgn="base" hangingPunct="1">
        <a:spcBef>
          <a:spcPct val="0"/>
        </a:spcBef>
        <a:spcAft>
          <a:spcPct val="0"/>
        </a:spcAft>
        <a:defRPr sz="3600" b="1">
          <a:solidFill>
            <a:schemeClr val="accent1"/>
          </a:solidFill>
          <a:latin typeface="+mj-lt"/>
          <a:ea typeface="+mj-ea"/>
          <a:cs typeface="+mj-cs"/>
          <a:sym typeface="Gill Sans" charset="0"/>
        </a:defRPr>
      </a:lvl1pPr>
      <a:lvl2pPr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5pPr>
      <a:lvl6pPr marL="191997"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6pPr>
      <a:lvl7pPr marL="383988"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7pPr>
      <a:lvl8pPr marL="575985"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8pPr>
      <a:lvl9pPr marL="767982" algn="ctr" rtl="0" eaLnBrk="1" fontAlgn="base" hangingPunct="1">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9pPr>
    </p:titleStyle>
    <p:bodyStyle>
      <a:lvl1pPr marL="454914" indent="-342900" algn="l" rtl="0" eaLnBrk="1" fontAlgn="base" hangingPunct="1">
        <a:lnSpc>
          <a:spcPct val="100000"/>
        </a:lnSpc>
        <a:spcBef>
          <a:spcPts val="1200"/>
        </a:spcBef>
        <a:spcAft>
          <a:spcPct val="0"/>
        </a:spcAft>
        <a:buSzPct val="100000"/>
        <a:buFont typeface="Arial" panose="020B0604020202020204" pitchFamily="34" charset="0"/>
        <a:buChar char="•"/>
        <a:defRPr sz="2400">
          <a:solidFill>
            <a:srgbClr val="000000"/>
          </a:solidFill>
          <a:latin typeface="+mn-lt"/>
          <a:ea typeface="+mn-ea"/>
          <a:cs typeface="Georgia"/>
          <a:sym typeface="Gill Sans" charset="0"/>
        </a:defRPr>
      </a:lvl1pPr>
      <a:lvl2pPr marL="641604" indent="-342900" algn="l" rtl="0" eaLnBrk="1" fontAlgn="base" hangingPunct="1">
        <a:lnSpc>
          <a:spcPct val="100000"/>
        </a:lnSpc>
        <a:spcBef>
          <a:spcPts val="1200"/>
        </a:spcBef>
        <a:spcAft>
          <a:spcPct val="0"/>
        </a:spcAft>
        <a:buSzPct val="100000"/>
        <a:buFont typeface="Arial" panose="020B0604020202020204" pitchFamily="34" charset="0"/>
        <a:buChar char="•"/>
        <a:defRPr sz="2400">
          <a:solidFill>
            <a:srgbClr val="000000"/>
          </a:solidFill>
          <a:latin typeface="+mn-lt"/>
          <a:ea typeface="+mn-ea"/>
          <a:cs typeface="Georgia"/>
          <a:sym typeface="Gill Sans" charset="0"/>
        </a:defRPr>
      </a:lvl2pPr>
      <a:lvl3pPr marL="828294" indent="-342900" algn="l" rtl="0" eaLnBrk="1" fontAlgn="base" hangingPunct="1">
        <a:lnSpc>
          <a:spcPct val="100000"/>
        </a:lnSpc>
        <a:spcBef>
          <a:spcPts val="1200"/>
        </a:spcBef>
        <a:spcAft>
          <a:spcPct val="0"/>
        </a:spcAft>
        <a:buSzPct val="100000"/>
        <a:buFont typeface="Arial" panose="020B0604020202020204" pitchFamily="34" charset="0"/>
        <a:buChar char="•"/>
        <a:defRPr sz="2400">
          <a:solidFill>
            <a:srgbClr val="000000"/>
          </a:solidFill>
          <a:latin typeface="+mn-lt"/>
          <a:ea typeface="+mn-ea"/>
          <a:cs typeface="Georgia"/>
          <a:sym typeface="Gill Sans" charset="0"/>
        </a:defRPr>
      </a:lvl3pPr>
      <a:lvl4pPr marL="1014984" indent="-342900" algn="l" rtl="0" eaLnBrk="1" fontAlgn="base" hangingPunct="1">
        <a:lnSpc>
          <a:spcPct val="100000"/>
        </a:lnSpc>
        <a:spcBef>
          <a:spcPts val="1200"/>
        </a:spcBef>
        <a:spcAft>
          <a:spcPct val="0"/>
        </a:spcAft>
        <a:buSzPct val="100000"/>
        <a:buFont typeface="Arial" panose="020B0604020202020204" pitchFamily="34" charset="0"/>
        <a:buChar char="•"/>
        <a:defRPr sz="2400">
          <a:solidFill>
            <a:srgbClr val="000000"/>
          </a:solidFill>
          <a:latin typeface="+mn-lt"/>
          <a:ea typeface="+mn-ea"/>
          <a:cs typeface="Georgia"/>
          <a:sym typeface="Gill Sans" charset="0"/>
        </a:defRPr>
      </a:lvl4pPr>
      <a:lvl5pPr marL="1201674" indent="-342900" algn="l" rtl="0" eaLnBrk="1" fontAlgn="base" hangingPunct="1">
        <a:lnSpc>
          <a:spcPct val="100000"/>
        </a:lnSpc>
        <a:spcBef>
          <a:spcPts val="1200"/>
        </a:spcBef>
        <a:spcAft>
          <a:spcPct val="0"/>
        </a:spcAft>
        <a:buSzPct val="100000"/>
        <a:buFont typeface="Arial" panose="020B0604020202020204" pitchFamily="34" charset="0"/>
        <a:buChar char="•"/>
        <a:defRPr sz="2400">
          <a:solidFill>
            <a:srgbClr val="000000"/>
          </a:solidFill>
          <a:latin typeface="+mn-lt"/>
          <a:ea typeface="+mn-ea"/>
          <a:cs typeface="Georgia"/>
          <a:sym typeface="Gill Sans" charset="0"/>
        </a:defRPr>
      </a:lvl5pPr>
      <a:lvl6pPr marL="1386632" indent="-335992" algn="l" rtl="0" eaLnBrk="1" fontAlgn="base" hangingPunct="1">
        <a:spcBef>
          <a:spcPts val="3066"/>
        </a:spcBef>
        <a:spcAft>
          <a:spcPct val="0"/>
        </a:spcAft>
        <a:buSzPct val="171000"/>
        <a:buFont typeface="Gill Sans" charset="0"/>
        <a:buChar char="•"/>
        <a:defRPr sz="2400">
          <a:solidFill>
            <a:schemeClr val="tx1"/>
          </a:solidFill>
          <a:latin typeface="+mn-lt"/>
          <a:ea typeface="+mn-ea"/>
          <a:cs typeface="+mn-cs"/>
          <a:sym typeface="Gill Sans" charset="0"/>
        </a:defRPr>
      </a:lvl6pPr>
      <a:lvl7pPr marL="1578628" indent="-335992" algn="l" rtl="0" eaLnBrk="1" fontAlgn="base" hangingPunct="1">
        <a:spcBef>
          <a:spcPts val="3066"/>
        </a:spcBef>
        <a:spcAft>
          <a:spcPct val="0"/>
        </a:spcAft>
        <a:buSzPct val="171000"/>
        <a:buFont typeface="Gill Sans" charset="0"/>
        <a:buChar char="•"/>
        <a:defRPr sz="2400">
          <a:solidFill>
            <a:schemeClr val="tx1"/>
          </a:solidFill>
          <a:latin typeface="+mn-lt"/>
          <a:ea typeface="+mn-ea"/>
          <a:cs typeface="+mn-cs"/>
          <a:sym typeface="Gill Sans" charset="0"/>
        </a:defRPr>
      </a:lvl7pPr>
      <a:lvl8pPr marL="1770626" indent="-335992" algn="l" rtl="0" eaLnBrk="1" fontAlgn="base" hangingPunct="1">
        <a:spcBef>
          <a:spcPts val="3066"/>
        </a:spcBef>
        <a:spcAft>
          <a:spcPct val="0"/>
        </a:spcAft>
        <a:buSzPct val="171000"/>
        <a:buFont typeface="Gill Sans" charset="0"/>
        <a:buChar char="•"/>
        <a:defRPr sz="2400">
          <a:solidFill>
            <a:schemeClr val="tx1"/>
          </a:solidFill>
          <a:latin typeface="+mn-lt"/>
          <a:ea typeface="+mn-ea"/>
          <a:cs typeface="+mn-cs"/>
          <a:sym typeface="Gill Sans" charset="0"/>
        </a:defRPr>
      </a:lvl8pPr>
      <a:lvl9pPr marL="1962617" indent="-335992" algn="l" rtl="0" eaLnBrk="1" fontAlgn="base" hangingPunct="1">
        <a:spcBef>
          <a:spcPts val="3066"/>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383988" rtl="0" eaLnBrk="1" latinLnBrk="0" hangingPunct="1">
        <a:defRPr sz="800" kern="1200">
          <a:solidFill>
            <a:schemeClr val="tx1"/>
          </a:solidFill>
          <a:latin typeface="+mn-lt"/>
          <a:ea typeface="+mn-ea"/>
          <a:cs typeface="+mn-cs"/>
        </a:defRPr>
      </a:lvl1pPr>
      <a:lvl2pPr marL="191997" algn="l" defTabSz="383988" rtl="0" eaLnBrk="1" latinLnBrk="0" hangingPunct="1">
        <a:defRPr sz="800" kern="1200">
          <a:solidFill>
            <a:schemeClr val="tx1"/>
          </a:solidFill>
          <a:latin typeface="+mn-lt"/>
          <a:ea typeface="+mn-ea"/>
          <a:cs typeface="+mn-cs"/>
        </a:defRPr>
      </a:lvl2pPr>
      <a:lvl3pPr marL="383988" algn="l" defTabSz="383988" rtl="0" eaLnBrk="1" latinLnBrk="0" hangingPunct="1">
        <a:defRPr sz="800" kern="1200">
          <a:solidFill>
            <a:schemeClr val="tx1"/>
          </a:solidFill>
          <a:latin typeface="+mn-lt"/>
          <a:ea typeface="+mn-ea"/>
          <a:cs typeface="+mn-cs"/>
        </a:defRPr>
      </a:lvl3pPr>
      <a:lvl4pPr marL="575985" algn="l" defTabSz="383988" rtl="0" eaLnBrk="1" latinLnBrk="0" hangingPunct="1">
        <a:defRPr sz="800" kern="1200">
          <a:solidFill>
            <a:schemeClr val="tx1"/>
          </a:solidFill>
          <a:latin typeface="+mn-lt"/>
          <a:ea typeface="+mn-ea"/>
          <a:cs typeface="+mn-cs"/>
        </a:defRPr>
      </a:lvl4pPr>
      <a:lvl5pPr marL="767982" algn="l" defTabSz="383988" rtl="0" eaLnBrk="1" latinLnBrk="0" hangingPunct="1">
        <a:defRPr sz="800" kern="1200">
          <a:solidFill>
            <a:schemeClr val="tx1"/>
          </a:solidFill>
          <a:latin typeface="+mn-lt"/>
          <a:ea typeface="+mn-ea"/>
          <a:cs typeface="+mn-cs"/>
        </a:defRPr>
      </a:lvl5pPr>
      <a:lvl6pPr marL="959978" algn="l" defTabSz="383988" rtl="0" eaLnBrk="1" latinLnBrk="0" hangingPunct="1">
        <a:defRPr sz="800" kern="1200">
          <a:solidFill>
            <a:schemeClr val="tx1"/>
          </a:solidFill>
          <a:latin typeface="+mn-lt"/>
          <a:ea typeface="+mn-ea"/>
          <a:cs typeface="+mn-cs"/>
        </a:defRPr>
      </a:lvl6pPr>
      <a:lvl7pPr marL="1151970" algn="l" defTabSz="383988" rtl="0" eaLnBrk="1" latinLnBrk="0" hangingPunct="1">
        <a:defRPr sz="800" kern="1200">
          <a:solidFill>
            <a:schemeClr val="tx1"/>
          </a:solidFill>
          <a:latin typeface="+mn-lt"/>
          <a:ea typeface="+mn-ea"/>
          <a:cs typeface="+mn-cs"/>
        </a:defRPr>
      </a:lvl7pPr>
      <a:lvl8pPr marL="1343966" algn="l" defTabSz="383988" rtl="0" eaLnBrk="1" latinLnBrk="0" hangingPunct="1">
        <a:defRPr sz="800" kern="1200">
          <a:solidFill>
            <a:schemeClr val="tx1"/>
          </a:solidFill>
          <a:latin typeface="+mn-lt"/>
          <a:ea typeface="+mn-ea"/>
          <a:cs typeface="+mn-cs"/>
        </a:defRPr>
      </a:lvl8pPr>
      <a:lvl9pPr marL="1535963" algn="l" defTabSz="383988"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10EAA6-930B-7E91-5833-6EE8EE6B5CF4}"/>
              </a:ext>
            </a:extLst>
          </p:cNvPr>
          <p:cNvSpPr txBox="1"/>
          <p:nvPr userDrawn="1"/>
        </p:nvSpPr>
        <p:spPr>
          <a:xfrm>
            <a:off x="836131" y="4863662"/>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487691727"/>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847" r:id="rId13"/>
    <p:sldLayoutId id="2147484848" r:id="rId14"/>
    <p:sldLayoutId id="2147484849" r:id="rId15"/>
    <p:sldLayoutId id="2147484850" r:id="rId16"/>
    <p:sldLayoutId id="2147484851" r:id="rId17"/>
    <p:sldLayoutId id="2147484852" r:id="rId18"/>
    <p:sldLayoutId id="2147484853" r:id="rId19"/>
    <p:sldLayoutId id="2147484854" r:id="rId20"/>
    <p:sldLayoutId id="2147484855" r:id="rId21"/>
    <p:sldLayoutId id="2147484856" r:id="rId22"/>
    <p:sldLayoutId id="2147484857" r:id="rId23"/>
    <p:sldLayoutId id="2147484858" r:id="rId24"/>
    <p:sldLayoutId id="2147484859" r:id="rId25"/>
    <p:sldLayoutId id="2147484860" r:id="rId26"/>
    <p:sldLayoutId id="2147484861" r:id="rId27"/>
    <p:sldLayoutId id="2147484862" r:id="rId28"/>
    <p:sldLayoutId id="2147484863" r:id="rId29"/>
    <p:sldLayoutId id="2147484864" r:id="rId30"/>
  </p:sldLayoutIdLst>
  <p:hf sldNum="0" hdr="0" ftr="0" dt="0"/>
  <p:txStyles>
    <p:titleStyle>
      <a:lvl1pPr algn="l" defTabSz="685800" rtl="0" eaLnBrk="1" latinLnBrk="0" hangingPunct="1">
        <a:lnSpc>
          <a:spcPct val="90000"/>
        </a:lnSpc>
        <a:spcBef>
          <a:spcPct val="0"/>
        </a:spcBef>
        <a:buNone/>
        <a:defRPr sz="3300" b="0" i="0" kern="1200">
          <a:solidFill>
            <a:schemeClr val="accent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153055"/>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153055"/>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153055"/>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153055"/>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153055"/>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E6A95C-E6ED-77B8-0FCA-BA7206D95CCE}"/>
              </a:ext>
            </a:extLst>
          </p:cNvPr>
          <p:cNvSpPr>
            <a:spLocks noGrp="1"/>
          </p:cNvSpPr>
          <p:nvPr>
            <p:ph type="subTitle" idx="1"/>
          </p:nvPr>
        </p:nvSpPr>
        <p:spPr>
          <a:xfrm>
            <a:off x="396240" y="3274516"/>
            <a:ext cx="8637069" cy="1363524"/>
          </a:xfrm>
        </p:spPr>
        <p:txBody>
          <a:bodyPr>
            <a:normAutofit/>
          </a:bodyPr>
          <a:lstStyle/>
          <a:p>
            <a:r>
              <a:rPr lang="en-US" dirty="0">
                <a:solidFill>
                  <a:schemeClr val="accent6">
                    <a:lumMod val="50000"/>
                  </a:schemeClr>
                </a:solidFill>
                <a:latin typeface="Calibri" panose="020F0502020204030204" pitchFamily="34" charset="0"/>
                <a:cs typeface="Calibri" panose="020F0502020204030204" pitchFamily="34" charset="0"/>
              </a:rPr>
              <a:t>Chris Fox, PhD, Executive Director</a:t>
            </a:r>
          </a:p>
          <a:p>
            <a:r>
              <a:rPr lang="en-US" dirty="0">
                <a:solidFill>
                  <a:schemeClr val="accent6">
                    <a:lumMod val="50000"/>
                  </a:schemeClr>
                </a:solidFill>
              </a:rPr>
              <a:t>Review Committee for Thoracic Surgery</a:t>
            </a:r>
          </a:p>
        </p:txBody>
      </p:sp>
      <p:sp>
        <p:nvSpPr>
          <p:cNvPr id="3" name="Title 2">
            <a:extLst>
              <a:ext uri="{FF2B5EF4-FFF2-40B4-BE49-F238E27FC236}">
                <a16:creationId xmlns:a16="http://schemas.microsoft.com/office/drawing/2014/main" id="{1E2B5AEC-7408-7CA8-197C-B1146B1C0584}"/>
              </a:ext>
            </a:extLst>
          </p:cNvPr>
          <p:cNvSpPr>
            <a:spLocks noGrp="1"/>
          </p:cNvSpPr>
          <p:nvPr>
            <p:ph type="ctrTitle"/>
          </p:nvPr>
        </p:nvSpPr>
        <p:spPr>
          <a:xfrm>
            <a:off x="396240" y="1821609"/>
            <a:ext cx="8328912" cy="1261100"/>
          </a:xfrm>
        </p:spPr>
        <p:txBody>
          <a:bodyPr/>
          <a:lstStyle/>
          <a:p>
            <a:r>
              <a:rPr lang="en-US" dirty="0">
                <a:solidFill>
                  <a:schemeClr val="accent6">
                    <a:lumMod val="50000"/>
                  </a:schemeClr>
                </a:solidFill>
              </a:rPr>
              <a:t>Thoracic Surgery Review Committee Update</a:t>
            </a:r>
          </a:p>
        </p:txBody>
      </p:sp>
    </p:spTree>
    <p:extLst>
      <p:ext uri="{BB962C8B-B14F-4D97-AF65-F5344CB8AC3E}">
        <p14:creationId xmlns:p14="http://schemas.microsoft.com/office/powerpoint/2010/main" val="39191496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D17C7-DEB2-7CD0-FE04-25B52103AE22}"/>
              </a:ext>
            </a:extLst>
          </p:cNvPr>
          <p:cNvSpPr>
            <a:spLocks noGrp="1"/>
          </p:cNvSpPr>
          <p:nvPr>
            <p:ph type="ctrTitle"/>
          </p:nvPr>
        </p:nvSpPr>
        <p:spPr>
          <a:xfrm>
            <a:off x="2004137" y="98647"/>
            <a:ext cx="6977025" cy="1306875"/>
          </a:xfrm>
        </p:spPr>
        <p:txBody>
          <a:bodyPr anchor="b">
            <a:normAutofit/>
          </a:bodyPr>
          <a:lstStyle/>
          <a:p>
            <a:pPr>
              <a:lnSpc>
                <a:spcPct val="90000"/>
              </a:lnSpc>
            </a:pPr>
            <a:r>
              <a:rPr lang="en-US" sz="4000" dirty="0">
                <a:solidFill>
                  <a:schemeClr val="accent6">
                    <a:lumMod val="50000"/>
                  </a:schemeClr>
                </a:solidFill>
              </a:rPr>
              <a:t>Program Director Changes</a:t>
            </a:r>
          </a:p>
        </p:txBody>
      </p:sp>
      <p:graphicFrame>
        <p:nvGraphicFramePr>
          <p:cNvPr id="5" name="Content Placeholder 1">
            <a:extLst>
              <a:ext uri="{FF2B5EF4-FFF2-40B4-BE49-F238E27FC236}">
                <a16:creationId xmlns:a16="http://schemas.microsoft.com/office/drawing/2014/main" id="{C386C26A-D4C7-1F6C-9627-585DB791FD72}"/>
              </a:ext>
            </a:extLst>
          </p:cNvPr>
          <p:cNvGraphicFramePr>
            <a:graphicFrameLocks noGrp="1"/>
          </p:cNvGraphicFramePr>
          <p:nvPr>
            <p:ph idx="1"/>
            <p:extLst>
              <p:ext uri="{D42A27DB-BD31-4B8C-83A1-F6EECF244321}">
                <p14:modId xmlns:p14="http://schemas.microsoft.com/office/powerpoint/2010/main" val="2034524236"/>
              </p:ext>
            </p:extLst>
          </p:nvPr>
        </p:nvGraphicFramePr>
        <p:xfrm>
          <a:off x="378299" y="1590677"/>
          <a:ext cx="8472510" cy="3003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590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C836-A969-2E81-063C-E5FFF77B7A0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72957F-28E9-E1F2-EDA9-5AEE06ED3F64}"/>
              </a:ext>
            </a:extLst>
          </p:cNvPr>
          <p:cNvSpPr>
            <a:spLocks noGrp="1"/>
          </p:cNvSpPr>
          <p:nvPr>
            <p:ph idx="1"/>
          </p:nvPr>
        </p:nvSpPr>
        <p:spPr>
          <a:xfrm>
            <a:off x="378299" y="1590677"/>
            <a:ext cx="8472510" cy="3003945"/>
          </a:xfrm>
        </p:spPr>
        <p:txBody>
          <a:bodyPr>
            <a:normAutofit/>
          </a:bodyPr>
          <a:lstStyle/>
          <a:p>
            <a:pPr marL="112014" indent="0">
              <a:lnSpc>
                <a:spcPct val="90000"/>
              </a:lnSpc>
              <a:buNone/>
            </a:pPr>
            <a:r>
              <a:rPr lang="en-US" sz="1500" b="0" i="0" u="none" strike="noStrike" baseline="0" dirty="0"/>
              <a:t>Specialty-Specific Background and Intent: </a:t>
            </a:r>
          </a:p>
          <a:p>
            <a:pPr marL="112014" indent="0">
              <a:lnSpc>
                <a:spcPct val="90000"/>
              </a:lnSpc>
              <a:buNone/>
            </a:pPr>
            <a:r>
              <a:rPr lang="en-US" sz="1500" b="0" i="0" u="none" strike="noStrike" baseline="0" dirty="0"/>
              <a:t>The Review Committee feels that the training of thoracic surgery residents/fellows is a complex undertaking and the accreditation requirements are extensive. Individuals pursuing a program director role must be sufficiently prepared to take on the role and have the support of the department and Sponsoring Institution to devote the time and effort required to oversee a high-quality thoracic surgery program. </a:t>
            </a:r>
            <a:r>
              <a:rPr lang="en-US" sz="1500" b="0" i="0" u="none" strike="noStrike" baseline="0" dirty="0">
                <a:highlight>
                  <a:srgbClr val="FFFF00"/>
                </a:highlight>
              </a:rPr>
              <a:t>Therefore, the Review Committee suggests that new program director candidates should have a minimum of five years’ experience as a faculty member in graduate medical education and some experience as an associate program director or other residency/fellowship program leadership experience. A letter of support outlining the Sponsoring Institution’s plan for mentoring and providing appropriate resources should accompany requests for approval of program director candidates who do not have the minimum requisite experience.</a:t>
            </a:r>
            <a:r>
              <a:rPr lang="en-US" sz="1500" b="0" i="0" u="none" strike="noStrike" baseline="0" dirty="0"/>
              <a:t> </a:t>
            </a:r>
          </a:p>
        </p:txBody>
      </p:sp>
      <p:sp>
        <p:nvSpPr>
          <p:cNvPr id="3" name="Title 2">
            <a:extLst>
              <a:ext uri="{FF2B5EF4-FFF2-40B4-BE49-F238E27FC236}">
                <a16:creationId xmlns:a16="http://schemas.microsoft.com/office/drawing/2014/main" id="{C7C48D30-D483-F5FD-7570-0727D0B4C53B}"/>
              </a:ext>
            </a:extLst>
          </p:cNvPr>
          <p:cNvSpPr>
            <a:spLocks noGrp="1"/>
          </p:cNvSpPr>
          <p:nvPr>
            <p:ph type="ctrTitle"/>
          </p:nvPr>
        </p:nvSpPr>
        <p:spPr>
          <a:xfrm>
            <a:off x="2004137" y="98647"/>
            <a:ext cx="6846673" cy="1306875"/>
          </a:xfrm>
        </p:spPr>
        <p:txBody>
          <a:bodyPr anchor="b">
            <a:normAutofit/>
          </a:bodyPr>
          <a:lstStyle/>
          <a:p>
            <a:pPr>
              <a:lnSpc>
                <a:spcPct val="90000"/>
              </a:lnSpc>
            </a:pPr>
            <a:r>
              <a:rPr lang="en-US" sz="4000" dirty="0">
                <a:solidFill>
                  <a:schemeClr val="accent6">
                    <a:lumMod val="50000"/>
                  </a:schemeClr>
                </a:solidFill>
              </a:rPr>
              <a:t>Program Director Changes</a:t>
            </a:r>
          </a:p>
        </p:txBody>
      </p:sp>
    </p:spTree>
    <p:extLst>
      <p:ext uri="{BB962C8B-B14F-4D97-AF65-F5344CB8AC3E}">
        <p14:creationId xmlns:p14="http://schemas.microsoft.com/office/powerpoint/2010/main" val="26906249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FD59-734D-348F-042A-C45B269A004D}"/>
              </a:ext>
            </a:extLst>
          </p:cNvPr>
          <p:cNvSpPr>
            <a:spLocks noGrp="1"/>
          </p:cNvSpPr>
          <p:nvPr>
            <p:ph type="title"/>
          </p:nvPr>
        </p:nvSpPr>
        <p:spPr>
          <a:xfrm>
            <a:off x="2056617" y="281033"/>
            <a:ext cx="5550773" cy="994172"/>
          </a:xfrm>
        </p:spPr>
        <p:txBody>
          <a:bodyPr/>
          <a:lstStyle/>
          <a:p>
            <a:r>
              <a:rPr lang="en-US" b="1" dirty="0">
                <a:solidFill>
                  <a:schemeClr val="accent6">
                    <a:lumMod val="50000"/>
                  </a:schemeClr>
                </a:solidFill>
              </a:rPr>
              <a:t>APD FTE</a:t>
            </a:r>
          </a:p>
        </p:txBody>
      </p:sp>
      <p:sp>
        <p:nvSpPr>
          <p:cNvPr id="3" name="Text Placeholder 2">
            <a:extLst>
              <a:ext uri="{FF2B5EF4-FFF2-40B4-BE49-F238E27FC236}">
                <a16:creationId xmlns:a16="http://schemas.microsoft.com/office/drawing/2014/main" id="{EF722BF4-735C-19D4-B0C9-E1CF2111259C}"/>
              </a:ext>
            </a:extLst>
          </p:cNvPr>
          <p:cNvSpPr>
            <a:spLocks noGrp="1"/>
          </p:cNvSpPr>
          <p:nvPr>
            <p:ph type="body" sz="quarter" idx="10"/>
          </p:nvPr>
        </p:nvSpPr>
        <p:spPr>
          <a:xfrm>
            <a:off x="628650" y="1511670"/>
            <a:ext cx="8189673" cy="3072855"/>
          </a:xfrm>
        </p:spPr>
        <p:txBody>
          <a:bodyPr>
            <a:normAutofit/>
          </a:bodyPr>
          <a:lstStyle/>
          <a:p>
            <a:r>
              <a:rPr lang="en-US" sz="1600" b="0" i="0" u="none" strike="noStrike" baseline="0" dirty="0">
                <a:solidFill>
                  <a:srgbClr val="000000"/>
                </a:solidFill>
                <a:latin typeface="Arial" panose="020B0604020202020204" pitchFamily="34" charset="0"/>
              </a:rPr>
              <a:t>II.A.2.c) Program directors who oversee both an integrated and an independent thoracic surgery program which, combined, have 10 or more residents/fellows must appoint an associate (or assistant) program director. (Core) </a:t>
            </a:r>
          </a:p>
          <a:p>
            <a:r>
              <a:rPr lang="en-US" sz="1600" b="0" i="0" u="none" strike="noStrike" baseline="0" dirty="0">
                <a:solidFill>
                  <a:srgbClr val="000000"/>
                </a:solidFill>
                <a:latin typeface="Arial" panose="020B0604020202020204" pitchFamily="34" charset="0"/>
              </a:rPr>
              <a:t>II.A.2.d) The associate (assistant) program director must be provided with support equal to a dedicated minimum of 10 percent FTE for administration of the program. (Core) </a:t>
            </a:r>
          </a:p>
          <a:p>
            <a:r>
              <a:rPr lang="en-US" sz="2800" dirty="0">
                <a:solidFill>
                  <a:schemeClr val="accent6">
                    <a:lumMod val="50000"/>
                  </a:schemeClr>
                </a:solidFill>
              </a:rPr>
              <a:t>Q? Can the FTE be shared? </a:t>
            </a:r>
          </a:p>
          <a:p>
            <a:r>
              <a:rPr lang="en-US" sz="2800" dirty="0">
                <a:solidFill>
                  <a:schemeClr val="accent6">
                    <a:lumMod val="50000"/>
                  </a:schemeClr>
                </a:solidFill>
              </a:rPr>
              <a:t>A: </a:t>
            </a:r>
            <a:r>
              <a:rPr lang="en-US" sz="2800" b="1" dirty="0">
                <a:solidFill>
                  <a:schemeClr val="accent1"/>
                </a:solidFill>
              </a:rPr>
              <a:t>YES</a:t>
            </a:r>
          </a:p>
        </p:txBody>
      </p:sp>
    </p:spTree>
    <p:extLst>
      <p:ext uri="{BB962C8B-B14F-4D97-AF65-F5344CB8AC3E}">
        <p14:creationId xmlns:p14="http://schemas.microsoft.com/office/powerpoint/2010/main" val="1871059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00CC93-AD0E-2B53-D37E-C066F39D1D79}"/>
              </a:ext>
            </a:extLst>
          </p:cNvPr>
          <p:cNvSpPr>
            <a:spLocks noGrp="1"/>
          </p:cNvSpPr>
          <p:nvPr>
            <p:ph idx="1"/>
          </p:nvPr>
        </p:nvSpPr>
        <p:spPr/>
        <p:txBody>
          <a:bodyPr/>
          <a:lstStyle/>
          <a:p>
            <a:pPr marL="112014" indent="0">
              <a:buNone/>
            </a:pPr>
            <a:r>
              <a:rPr lang="en-US" dirty="0"/>
              <a:t> The Review Committee for Surgery is creating a standardized block diagram form.</a:t>
            </a:r>
          </a:p>
          <a:p>
            <a:pPr lvl="2"/>
            <a:r>
              <a:rPr lang="en-US" dirty="0"/>
              <a:t>Fillable excel</a:t>
            </a:r>
          </a:p>
          <a:p>
            <a:pPr marL="298704" lvl="1" indent="0">
              <a:buNone/>
            </a:pPr>
            <a:r>
              <a:rPr lang="en-US" dirty="0">
                <a:solidFill>
                  <a:schemeClr val="accent1"/>
                </a:solidFill>
              </a:rPr>
              <a:t>Will be available on the Documents and Resources page in the 2025-26 academic year</a:t>
            </a:r>
          </a:p>
        </p:txBody>
      </p:sp>
      <p:sp>
        <p:nvSpPr>
          <p:cNvPr id="3" name="Title 2">
            <a:extLst>
              <a:ext uri="{FF2B5EF4-FFF2-40B4-BE49-F238E27FC236}">
                <a16:creationId xmlns:a16="http://schemas.microsoft.com/office/drawing/2014/main" id="{63FD9F38-8645-1C57-DECD-AF1479C6C1A1}"/>
              </a:ext>
            </a:extLst>
          </p:cNvPr>
          <p:cNvSpPr>
            <a:spLocks noGrp="1"/>
          </p:cNvSpPr>
          <p:nvPr>
            <p:ph type="ctrTitle"/>
          </p:nvPr>
        </p:nvSpPr>
        <p:spPr/>
        <p:txBody>
          <a:bodyPr/>
          <a:lstStyle/>
          <a:p>
            <a:r>
              <a:rPr lang="en-US" dirty="0">
                <a:solidFill>
                  <a:schemeClr val="accent6">
                    <a:lumMod val="50000"/>
                  </a:schemeClr>
                </a:solidFill>
              </a:rPr>
              <a:t>Block Diagram</a:t>
            </a:r>
          </a:p>
        </p:txBody>
      </p:sp>
    </p:spTree>
    <p:extLst>
      <p:ext uri="{BB962C8B-B14F-4D97-AF65-F5344CB8AC3E}">
        <p14:creationId xmlns:p14="http://schemas.microsoft.com/office/powerpoint/2010/main" val="18213490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A0DB2CC-AD3D-D23D-C310-F264BC1CAC90}"/>
              </a:ext>
            </a:extLst>
          </p:cNvPr>
          <p:cNvSpPr>
            <a:spLocks noGrp="1"/>
          </p:cNvSpPr>
          <p:nvPr>
            <p:ph idx="1"/>
          </p:nvPr>
        </p:nvSpPr>
        <p:spPr/>
        <p:txBody>
          <a:bodyPr/>
          <a:lstStyle/>
          <a:p>
            <a:r>
              <a:rPr lang="en-US" dirty="0"/>
              <a:t>Work has started on Revision of CPRs</a:t>
            </a:r>
          </a:p>
          <a:p>
            <a:pPr lvl="1"/>
            <a:r>
              <a:rPr lang="en-US" dirty="0">
                <a:solidFill>
                  <a:schemeClr val="accent1"/>
                </a:solidFill>
              </a:rPr>
              <a:t>First Congress will center around ‘Work Hours’</a:t>
            </a:r>
          </a:p>
          <a:p>
            <a:pPr lvl="2"/>
            <a:r>
              <a:rPr lang="en-US" dirty="0"/>
              <a:t>Public comment will be solicited</a:t>
            </a:r>
          </a:p>
          <a:p>
            <a:pPr lvl="2"/>
            <a:r>
              <a:rPr lang="en-US" dirty="0"/>
              <a:t>Feedback from groups such as TSDA and ABTS requested</a:t>
            </a:r>
          </a:p>
          <a:p>
            <a:pPr marL="485394" lvl="2" indent="0">
              <a:buNone/>
            </a:pPr>
            <a:r>
              <a:rPr lang="en-US" dirty="0"/>
              <a:t>Timeline is Summer/early Fall</a:t>
            </a:r>
          </a:p>
        </p:txBody>
      </p:sp>
      <p:sp>
        <p:nvSpPr>
          <p:cNvPr id="6" name="Title 5">
            <a:extLst>
              <a:ext uri="{FF2B5EF4-FFF2-40B4-BE49-F238E27FC236}">
                <a16:creationId xmlns:a16="http://schemas.microsoft.com/office/drawing/2014/main" id="{F98AF440-07F4-181E-693D-FF66477714B4}"/>
              </a:ext>
            </a:extLst>
          </p:cNvPr>
          <p:cNvSpPr>
            <a:spLocks noGrp="1"/>
          </p:cNvSpPr>
          <p:nvPr>
            <p:ph type="ctrTitle"/>
          </p:nvPr>
        </p:nvSpPr>
        <p:spPr/>
        <p:txBody>
          <a:bodyPr/>
          <a:lstStyle/>
          <a:p>
            <a:r>
              <a:rPr lang="en-US" dirty="0">
                <a:solidFill>
                  <a:schemeClr val="accent6">
                    <a:lumMod val="50000"/>
                  </a:schemeClr>
                </a:solidFill>
              </a:rPr>
              <a:t>Common Program Requirements (CPRs)</a:t>
            </a:r>
          </a:p>
        </p:txBody>
      </p:sp>
    </p:spTree>
    <p:extLst>
      <p:ext uri="{BB962C8B-B14F-4D97-AF65-F5344CB8AC3E}">
        <p14:creationId xmlns:p14="http://schemas.microsoft.com/office/powerpoint/2010/main" val="17927003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3055"/>
        </a:solidFill>
        <a:effectLst/>
      </p:bgPr>
    </p:bg>
    <p:spTree>
      <p:nvGrpSpPr>
        <p:cNvPr id="1" name=""/>
        <p:cNvGrpSpPr/>
        <p:nvPr/>
      </p:nvGrpSpPr>
      <p:grpSpPr>
        <a:xfrm>
          <a:off x="0" y="0"/>
          <a:ext cx="0" cy="0"/>
          <a:chOff x="0" y="0"/>
          <a:chExt cx="0" cy="0"/>
        </a:xfrm>
      </p:grpSpPr>
      <p:sp>
        <p:nvSpPr>
          <p:cNvPr id="2" name="Heptagon 1">
            <a:extLst>
              <a:ext uri="{FF2B5EF4-FFF2-40B4-BE49-F238E27FC236}">
                <a16:creationId xmlns:a16="http://schemas.microsoft.com/office/drawing/2014/main" id="{7DA457F6-03E9-E8D5-B431-69DE5D1468F6}"/>
              </a:ext>
            </a:extLst>
          </p:cNvPr>
          <p:cNvSpPr/>
          <p:nvPr/>
        </p:nvSpPr>
        <p:spPr>
          <a:xfrm>
            <a:off x="457198" y="2118948"/>
            <a:ext cx="1606062" cy="1547446"/>
          </a:xfrm>
          <a:prstGeom prst="heptagon">
            <a:avLst/>
          </a:prstGeom>
          <a:blipFill dpi="0" rotWithShape="1">
            <a:blip r:embed="rId2">
              <a:extLst>
                <a:ext uri="{28A0092B-C50C-407E-A947-70E740481C1C}">
                  <a14:useLocalDpi xmlns:a14="http://schemas.microsoft.com/office/drawing/2010/main" val="0"/>
                </a:ext>
              </a:extLst>
            </a:blip>
            <a:srcRect/>
            <a:stretch>
              <a:fillRect/>
            </a:stretch>
          </a:blipFill>
          <a:ln w="19050" cap="rnd" cmpd="sng">
            <a:solidFill>
              <a:srgbClr val="0070C0"/>
            </a:solidFill>
            <a:round/>
            <a:extLst>
              <a:ext uri="{C807C97D-BFC1-408E-A445-0C87EB9F89A2}">
                <ask:lineSketchStyleProps xmlns:ask="http://schemas.microsoft.com/office/drawing/2018/sketchyshapes" sd="1219033472">
                  <a:custGeom>
                    <a:avLst/>
                    <a:gdLst>
                      <a:gd name="connsiteX0" fmla="*/ -4 w 1606062"/>
                      <a:gd name="connsiteY0" fmla="*/ 995173 h 1547446"/>
                      <a:gd name="connsiteX1" fmla="*/ 77932 w 1606062"/>
                      <a:gd name="connsiteY1" fmla="*/ 657719 h 1547446"/>
                      <a:gd name="connsiteX2" fmla="*/ 159049 w 1606062"/>
                      <a:gd name="connsiteY2" fmla="*/ 306492 h 1547446"/>
                      <a:gd name="connsiteX3" fmla="*/ 468160 w 1606062"/>
                      <a:gd name="connsiteY3" fmla="*/ 159376 h 1547446"/>
                      <a:gd name="connsiteX4" fmla="*/ 803031 w 1606062"/>
                      <a:gd name="connsiteY4" fmla="*/ 0 h 1547446"/>
                      <a:gd name="connsiteX5" fmla="*/ 1112142 w 1606062"/>
                      <a:gd name="connsiteY5" fmla="*/ 147116 h 1547446"/>
                      <a:gd name="connsiteX6" fmla="*/ 1447013 w 1606062"/>
                      <a:gd name="connsiteY6" fmla="*/ 306492 h 1547446"/>
                      <a:gd name="connsiteX7" fmla="*/ 1521768 w 1606062"/>
                      <a:gd name="connsiteY7" fmla="*/ 630172 h 1547446"/>
                      <a:gd name="connsiteX8" fmla="*/ 1606066 w 1606062"/>
                      <a:gd name="connsiteY8" fmla="*/ 995173 h 1547446"/>
                      <a:gd name="connsiteX9" fmla="*/ 1378782 w 1606062"/>
                      <a:gd name="connsiteY9" fmla="*/ 1276836 h 1547446"/>
                      <a:gd name="connsiteX10" fmla="*/ 1160411 w 1606062"/>
                      <a:gd name="connsiteY10" fmla="*/ 1547454 h 1547446"/>
                      <a:gd name="connsiteX11" fmla="*/ 795883 w 1606062"/>
                      <a:gd name="connsiteY11" fmla="*/ 1547454 h 1547446"/>
                      <a:gd name="connsiteX12" fmla="*/ 445651 w 1606062"/>
                      <a:gd name="connsiteY12" fmla="*/ 1547454 h 1547446"/>
                      <a:gd name="connsiteX13" fmla="*/ 231737 w 1606062"/>
                      <a:gd name="connsiteY13" fmla="*/ 1282359 h 1547446"/>
                      <a:gd name="connsiteX14" fmla="*/ -4 w 1606062"/>
                      <a:gd name="connsiteY14" fmla="*/ 995173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6062" h="1547446" fill="none" extrusionOk="0">
                        <a:moveTo>
                          <a:pt x="-4" y="995173"/>
                        </a:moveTo>
                        <a:cubicBezTo>
                          <a:pt x="186" y="882220"/>
                          <a:pt x="69023" y="816311"/>
                          <a:pt x="77932" y="657719"/>
                        </a:cubicBezTo>
                        <a:cubicBezTo>
                          <a:pt x="86841" y="499127"/>
                          <a:pt x="168647" y="414631"/>
                          <a:pt x="159049" y="306492"/>
                        </a:cubicBezTo>
                        <a:cubicBezTo>
                          <a:pt x="241656" y="246115"/>
                          <a:pt x="370514" y="214016"/>
                          <a:pt x="468160" y="159376"/>
                        </a:cubicBezTo>
                        <a:cubicBezTo>
                          <a:pt x="565806" y="104736"/>
                          <a:pt x="685177" y="86778"/>
                          <a:pt x="803031" y="0"/>
                        </a:cubicBezTo>
                        <a:cubicBezTo>
                          <a:pt x="937371" y="39074"/>
                          <a:pt x="991695" y="96863"/>
                          <a:pt x="1112142" y="147116"/>
                        </a:cubicBezTo>
                        <a:cubicBezTo>
                          <a:pt x="1232589" y="197369"/>
                          <a:pt x="1359047" y="302944"/>
                          <a:pt x="1447013" y="306492"/>
                        </a:cubicBezTo>
                        <a:cubicBezTo>
                          <a:pt x="1482886" y="374611"/>
                          <a:pt x="1470295" y="491393"/>
                          <a:pt x="1521768" y="630172"/>
                        </a:cubicBezTo>
                        <a:cubicBezTo>
                          <a:pt x="1573241" y="768951"/>
                          <a:pt x="1554125" y="879935"/>
                          <a:pt x="1606066" y="995173"/>
                        </a:cubicBezTo>
                        <a:cubicBezTo>
                          <a:pt x="1575346" y="1080555"/>
                          <a:pt x="1467982" y="1154262"/>
                          <a:pt x="1378782" y="1276836"/>
                        </a:cubicBezTo>
                        <a:cubicBezTo>
                          <a:pt x="1289582" y="1399411"/>
                          <a:pt x="1191810" y="1475516"/>
                          <a:pt x="1160411" y="1547454"/>
                        </a:cubicBezTo>
                        <a:cubicBezTo>
                          <a:pt x="981411" y="1560845"/>
                          <a:pt x="897329" y="1535949"/>
                          <a:pt x="795883" y="1547454"/>
                        </a:cubicBezTo>
                        <a:cubicBezTo>
                          <a:pt x="694437" y="1558959"/>
                          <a:pt x="539609" y="1546975"/>
                          <a:pt x="445651" y="1547454"/>
                        </a:cubicBezTo>
                        <a:cubicBezTo>
                          <a:pt x="320948" y="1452270"/>
                          <a:pt x="322720" y="1359608"/>
                          <a:pt x="231737" y="1282359"/>
                        </a:cubicBezTo>
                        <a:cubicBezTo>
                          <a:pt x="140753" y="1205110"/>
                          <a:pt x="128379" y="1094100"/>
                          <a:pt x="-4" y="995173"/>
                        </a:cubicBezTo>
                        <a:close/>
                      </a:path>
                      <a:path w="1606062" h="1547446" stroke="0" extrusionOk="0">
                        <a:moveTo>
                          <a:pt x="-4" y="995173"/>
                        </a:moveTo>
                        <a:cubicBezTo>
                          <a:pt x="19961" y="833528"/>
                          <a:pt x="78673" y="762288"/>
                          <a:pt x="77932" y="657719"/>
                        </a:cubicBezTo>
                        <a:cubicBezTo>
                          <a:pt x="77191" y="553150"/>
                          <a:pt x="167168" y="436854"/>
                          <a:pt x="159049" y="306492"/>
                        </a:cubicBezTo>
                        <a:cubicBezTo>
                          <a:pt x="211867" y="240036"/>
                          <a:pt x="431216" y="224600"/>
                          <a:pt x="493920" y="147116"/>
                        </a:cubicBezTo>
                        <a:cubicBezTo>
                          <a:pt x="556624" y="69632"/>
                          <a:pt x="687436" y="58109"/>
                          <a:pt x="803031" y="0"/>
                        </a:cubicBezTo>
                        <a:cubicBezTo>
                          <a:pt x="941014" y="53241"/>
                          <a:pt x="994347" y="125428"/>
                          <a:pt x="1112142" y="147116"/>
                        </a:cubicBezTo>
                        <a:cubicBezTo>
                          <a:pt x="1229937" y="168804"/>
                          <a:pt x="1304647" y="275430"/>
                          <a:pt x="1447013" y="306492"/>
                        </a:cubicBezTo>
                        <a:cubicBezTo>
                          <a:pt x="1490424" y="392981"/>
                          <a:pt x="1454647" y="498426"/>
                          <a:pt x="1523358" y="637059"/>
                        </a:cubicBezTo>
                        <a:cubicBezTo>
                          <a:pt x="1592069" y="775692"/>
                          <a:pt x="1576033" y="868889"/>
                          <a:pt x="1606066" y="995173"/>
                        </a:cubicBezTo>
                        <a:cubicBezTo>
                          <a:pt x="1567217" y="1108849"/>
                          <a:pt x="1415565" y="1205053"/>
                          <a:pt x="1374325" y="1282359"/>
                        </a:cubicBezTo>
                        <a:cubicBezTo>
                          <a:pt x="1333085" y="1359665"/>
                          <a:pt x="1177137" y="1468472"/>
                          <a:pt x="1160411" y="1547454"/>
                        </a:cubicBezTo>
                        <a:cubicBezTo>
                          <a:pt x="1027832" y="1580806"/>
                          <a:pt x="975345" y="1543189"/>
                          <a:pt x="824474" y="1547454"/>
                        </a:cubicBezTo>
                        <a:cubicBezTo>
                          <a:pt x="673603" y="1551719"/>
                          <a:pt x="551514" y="1544358"/>
                          <a:pt x="445651" y="1547454"/>
                        </a:cubicBezTo>
                        <a:cubicBezTo>
                          <a:pt x="359338" y="1490612"/>
                          <a:pt x="315701" y="1345737"/>
                          <a:pt x="231737" y="1282359"/>
                        </a:cubicBezTo>
                        <a:cubicBezTo>
                          <a:pt x="147773" y="1218981"/>
                          <a:pt x="78533" y="1068171"/>
                          <a:pt x="-4" y="995173"/>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defTabSz="914378">
              <a:defRPr/>
            </a:pPr>
            <a:endParaRPr lang="en-US" dirty="0">
              <a:solidFill>
                <a:prstClr val="white"/>
              </a:solidFill>
              <a:latin typeface="Arial"/>
            </a:endParaRPr>
          </a:p>
        </p:txBody>
      </p:sp>
      <p:sp>
        <p:nvSpPr>
          <p:cNvPr id="3" name="Heptagon 2">
            <a:extLst>
              <a:ext uri="{FF2B5EF4-FFF2-40B4-BE49-F238E27FC236}">
                <a16:creationId xmlns:a16="http://schemas.microsoft.com/office/drawing/2014/main" id="{A9E4C67C-CBE7-098B-B669-99DE7694975A}"/>
              </a:ext>
            </a:extLst>
          </p:cNvPr>
          <p:cNvSpPr/>
          <p:nvPr/>
        </p:nvSpPr>
        <p:spPr>
          <a:xfrm>
            <a:off x="2162907" y="1348155"/>
            <a:ext cx="1606062" cy="1547446"/>
          </a:xfrm>
          <a:prstGeom prst="heptagon">
            <a:avLst/>
          </a:prstGeom>
          <a:blipFill dpi="0" rotWithShape="1">
            <a:blip r:embed="rId3">
              <a:extLst>
                <a:ext uri="{28A0092B-C50C-407E-A947-70E740481C1C}">
                  <a14:useLocalDpi xmlns:a14="http://schemas.microsoft.com/office/drawing/2010/main" val="0"/>
                </a:ext>
              </a:extLst>
            </a:blip>
            <a:srcRect/>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defTabSz="914378">
              <a:defRPr/>
            </a:pPr>
            <a:endParaRPr lang="en-US" dirty="0">
              <a:solidFill>
                <a:prstClr val="white"/>
              </a:solidFill>
              <a:latin typeface="Arial"/>
            </a:endParaRPr>
          </a:p>
        </p:txBody>
      </p:sp>
      <p:sp>
        <p:nvSpPr>
          <p:cNvPr id="4" name="Heptagon 3">
            <a:extLst>
              <a:ext uri="{FF2B5EF4-FFF2-40B4-BE49-F238E27FC236}">
                <a16:creationId xmlns:a16="http://schemas.microsoft.com/office/drawing/2014/main" id="{16449543-29D6-51DC-78AD-E160637DD53D}"/>
              </a:ext>
            </a:extLst>
          </p:cNvPr>
          <p:cNvSpPr/>
          <p:nvPr/>
        </p:nvSpPr>
        <p:spPr>
          <a:xfrm>
            <a:off x="3868616" y="2118948"/>
            <a:ext cx="1606062" cy="1547446"/>
          </a:xfrm>
          <a:prstGeom prst="heptagon">
            <a:avLst/>
          </a:prstGeom>
          <a:blipFill dpi="0" rotWithShape="1">
            <a:blip r:embed="rId4" cstate="print">
              <a:extLst>
                <a:ext uri="{28A0092B-C50C-407E-A947-70E740481C1C}">
                  <a14:useLocalDpi xmlns:a14="http://schemas.microsoft.com/office/drawing/2010/main" val="0"/>
                </a:ext>
              </a:extLst>
            </a:blip>
            <a:srcRect/>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defTabSz="914378">
              <a:defRPr/>
            </a:pPr>
            <a:endParaRPr lang="en-US" dirty="0">
              <a:solidFill>
                <a:prstClr val="white"/>
              </a:solidFill>
              <a:latin typeface="Arial"/>
            </a:endParaRPr>
          </a:p>
        </p:txBody>
      </p:sp>
      <p:sp>
        <p:nvSpPr>
          <p:cNvPr id="5" name="Heptagon 4">
            <a:extLst>
              <a:ext uri="{FF2B5EF4-FFF2-40B4-BE49-F238E27FC236}">
                <a16:creationId xmlns:a16="http://schemas.microsoft.com/office/drawing/2014/main" id="{82A83123-6C5D-3D71-0EC3-6217150F10E2}"/>
              </a:ext>
            </a:extLst>
          </p:cNvPr>
          <p:cNvSpPr/>
          <p:nvPr/>
        </p:nvSpPr>
        <p:spPr>
          <a:xfrm>
            <a:off x="5474678" y="1345224"/>
            <a:ext cx="1606062" cy="1547446"/>
          </a:xfrm>
          <a:prstGeom prst="heptagon">
            <a:avLst/>
          </a:prstGeom>
          <a:blipFill dpi="0" rotWithShape="1">
            <a:blip r:embed="rId5">
              <a:extLst>
                <a:ext uri="{28A0092B-C50C-407E-A947-70E740481C1C}">
                  <a14:useLocalDpi xmlns:a14="http://schemas.microsoft.com/office/drawing/2010/main" val="0"/>
                </a:ext>
              </a:extLst>
            </a:blip>
            <a:srcRect/>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defTabSz="914378">
              <a:defRPr/>
            </a:pPr>
            <a:endParaRPr lang="en-US" dirty="0">
              <a:solidFill>
                <a:prstClr val="white"/>
              </a:solidFill>
              <a:latin typeface="Arial"/>
            </a:endParaRPr>
          </a:p>
        </p:txBody>
      </p:sp>
      <p:sp>
        <p:nvSpPr>
          <p:cNvPr id="6" name="Heptagon 5">
            <a:extLst>
              <a:ext uri="{FF2B5EF4-FFF2-40B4-BE49-F238E27FC236}">
                <a16:creationId xmlns:a16="http://schemas.microsoft.com/office/drawing/2014/main" id="{57446B0C-CB42-EE1E-0A02-F19C3FB96DA1}"/>
              </a:ext>
            </a:extLst>
          </p:cNvPr>
          <p:cNvSpPr/>
          <p:nvPr/>
        </p:nvSpPr>
        <p:spPr>
          <a:xfrm>
            <a:off x="7080740" y="2121878"/>
            <a:ext cx="1606062" cy="1547446"/>
          </a:xfrm>
          <a:prstGeom prst="heptagon">
            <a:avLst/>
          </a:prstGeom>
          <a:blipFill dpi="0" rotWithShape="1">
            <a:blip r:embed="rId6" cstate="print">
              <a:extLst>
                <a:ext uri="{28A0092B-C50C-407E-A947-70E740481C1C}">
                  <a14:useLocalDpi xmlns:a14="http://schemas.microsoft.com/office/drawing/2010/main" val="0"/>
                </a:ext>
              </a:extLst>
            </a:blip>
            <a:srcRect/>
            <a:stretch>
              <a:fillRect/>
            </a:stretch>
          </a:blipFill>
          <a:ln w="19050"/>
        </p:spPr>
        <p:style>
          <a:lnRef idx="1">
            <a:schemeClr val="accent1"/>
          </a:lnRef>
          <a:fillRef idx="3">
            <a:schemeClr val="accent1"/>
          </a:fillRef>
          <a:effectRef idx="2">
            <a:schemeClr val="accent1"/>
          </a:effectRef>
          <a:fontRef idx="minor">
            <a:schemeClr val="lt1"/>
          </a:fontRef>
        </p:style>
        <p:txBody>
          <a:bodyPr rtlCol="0" anchor="ctr"/>
          <a:lstStyle/>
          <a:p>
            <a:pPr defTabSz="914378">
              <a:defRPr/>
            </a:pPr>
            <a:endParaRPr lang="en-US" dirty="0">
              <a:solidFill>
                <a:prstClr val="white"/>
              </a:solidFill>
              <a:latin typeface="Arial"/>
            </a:endParaRPr>
          </a:p>
        </p:txBody>
      </p:sp>
      <p:sp>
        <p:nvSpPr>
          <p:cNvPr id="7" name="TextBox 6">
            <a:extLst>
              <a:ext uri="{FF2B5EF4-FFF2-40B4-BE49-F238E27FC236}">
                <a16:creationId xmlns:a16="http://schemas.microsoft.com/office/drawing/2014/main" id="{9E603724-4B4C-797B-1ED2-34E479D2DF54}"/>
              </a:ext>
            </a:extLst>
          </p:cNvPr>
          <p:cNvSpPr txBox="1"/>
          <p:nvPr/>
        </p:nvSpPr>
        <p:spPr>
          <a:xfrm>
            <a:off x="2461847" y="281355"/>
            <a:ext cx="4372708" cy="507831"/>
          </a:xfrm>
          <a:prstGeom prst="rect">
            <a:avLst/>
          </a:prstGeom>
          <a:noFill/>
        </p:spPr>
        <p:txBody>
          <a:bodyPr wrap="square" rtlCol="0">
            <a:spAutoFit/>
          </a:bodyPr>
          <a:lstStyle/>
          <a:p>
            <a:pPr defTabSz="914378">
              <a:defRPr/>
            </a:pPr>
            <a:r>
              <a:rPr lang="en-US" sz="2700" dirty="0">
                <a:solidFill>
                  <a:prstClr val="white"/>
                </a:solidFill>
                <a:latin typeface="Calibri" panose="020F0502020204030204" pitchFamily="34" charset="0"/>
                <a:ea typeface="Calibri" panose="020F0502020204030204" pitchFamily="34" charset="0"/>
                <a:cs typeface="Calibri" panose="020F0502020204030204" pitchFamily="34" charset="0"/>
              </a:rPr>
              <a:t>Meet the Surgery Team</a:t>
            </a:r>
          </a:p>
        </p:txBody>
      </p:sp>
      <p:sp>
        <p:nvSpPr>
          <p:cNvPr id="8" name="TextBox 7">
            <a:extLst>
              <a:ext uri="{FF2B5EF4-FFF2-40B4-BE49-F238E27FC236}">
                <a16:creationId xmlns:a16="http://schemas.microsoft.com/office/drawing/2014/main" id="{1C2A93F8-26D6-96A8-F68A-BC12ECB2ADFB}"/>
              </a:ext>
            </a:extLst>
          </p:cNvPr>
          <p:cNvSpPr txBox="1"/>
          <p:nvPr/>
        </p:nvSpPr>
        <p:spPr>
          <a:xfrm>
            <a:off x="750278" y="3865033"/>
            <a:ext cx="1184031" cy="405752"/>
          </a:xfrm>
          <a:prstGeom prst="rect">
            <a:avLst/>
          </a:prstGeom>
          <a:noFill/>
        </p:spPr>
        <p:txBody>
          <a:bodyPr wrap="square" rtlCol="0">
            <a:spAutoFit/>
          </a:bodyPr>
          <a:lstStyle/>
          <a:p>
            <a:pPr defTabSz="914378">
              <a:lnSpc>
                <a:spcPct val="90000"/>
              </a:lnSpc>
              <a:spcBef>
                <a:spcPts val="0"/>
              </a:spcBef>
              <a:spcAft>
                <a:spcPts val="450"/>
              </a:spcAft>
              <a:buClr>
                <a:srgbClr val="D34817">
                  <a:lumMod val="75000"/>
                </a:srgbClr>
              </a:buClr>
              <a:buSzPct val="85000"/>
              <a:defRPr/>
            </a:pPr>
            <a:r>
              <a:rPr lang="en-US" sz="900" b="1" dirty="0">
                <a:solidFill>
                  <a:prstClr val="white"/>
                </a:solidFill>
                <a:latin typeface="Calibri" panose="020F0502020204030204" pitchFamily="34" charset="0"/>
                <a:ea typeface="+mn-ea"/>
                <a:cs typeface="Calibri" panose="020F0502020204030204" pitchFamily="34" charset="0"/>
              </a:rPr>
              <a:t>Chris Fox, PhD</a:t>
            </a:r>
          </a:p>
          <a:p>
            <a:pPr defTabSz="914378">
              <a:lnSpc>
                <a:spcPct val="90000"/>
              </a:lnSpc>
              <a:spcBef>
                <a:spcPts val="0"/>
              </a:spcBef>
              <a:spcAft>
                <a:spcPts val="450"/>
              </a:spcAft>
              <a:buClr>
                <a:srgbClr val="D34817">
                  <a:lumMod val="75000"/>
                </a:srgbClr>
              </a:buClr>
              <a:buSzPct val="85000"/>
              <a:defRPr/>
            </a:pPr>
            <a:r>
              <a:rPr lang="en-US" sz="900" dirty="0">
                <a:solidFill>
                  <a:prstClr val="white"/>
                </a:solidFill>
                <a:latin typeface="Calibri" panose="020F0502020204030204" pitchFamily="34" charset="0"/>
                <a:ea typeface="+mn-ea"/>
                <a:cs typeface="Calibri" panose="020F0502020204030204" pitchFamily="34" charset="0"/>
              </a:rPr>
              <a:t>Executive Director</a:t>
            </a:r>
            <a:endParaRPr lang="en-US" sz="900" dirty="0">
              <a:solidFill>
                <a:prstClr val="white"/>
              </a:solidFill>
              <a:ea typeface="+mn-ea"/>
              <a:cs typeface="+mn-cs"/>
            </a:endParaRPr>
          </a:p>
        </p:txBody>
      </p:sp>
      <p:sp>
        <p:nvSpPr>
          <p:cNvPr id="9" name="TextBox 8">
            <a:extLst>
              <a:ext uri="{FF2B5EF4-FFF2-40B4-BE49-F238E27FC236}">
                <a16:creationId xmlns:a16="http://schemas.microsoft.com/office/drawing/2014/main" id="{214017D8-7558-1DE5-104B-EFA5818CFAF1}"/>
              </a:ext>
            </a:extLst>
          </p:cNvPr>
          <p:cNvSpPr txBox="1"/>
          <p:nvPr/>
        </p:nvSpPr>
        <p:spPr>
          <a:xfrm>
            <a:off x="4079632" y="3865033"/>
            <a:ext cx="1184031" cy="571951"/>
          </a:xfrm>
          <a:prstGeom prst="rect">
            <a:avLst/>
          </a:prstGeom>
          <a:noFill/>
        </p:spPr>
        <p:txBody>
          <a:bodyPr wrap="square" rtlCol="0">
            <a:spAutoFit/>
          </a:bodyPr>
          <a:lstStyle/>
          <a:p>
            <a:pPr defTabSz="914378" fontAlgn="auto">
              <a:spcBef>
                <a:spcPts val="0"/>
              </a:spcBef>
              <a:spcAft>
                <a:spcPts val="450"/>
              </a:spcAft>
              <a:buClr>
                <a:srgbClr val="D34817">
                  <a:lumMod val="75000"/>
                </a:srgbClr>
              </a:buClr>
              <a:buSzPct val="85000"/>
              <a:defRPr/>
            </a:pPr>
            <a:r>
              <a:rPr lang="en-US" sz="900" b="1" dirty="0">
                <a:solidFill>
                  <a:prstClr val="white"/>
                </a:solidFill>
                <a:latin typeface="Calibri" panose="020F0502020204030204" pitchFamily="34" charset="0"/>
                <a:ea typeface="+mn-ea"/>
                <a:cs typeface="Calibri" panose="020F0502020204030204" pitchFamily="34" charset="0"/>
              </a:rPr>
              <a:t>Aimee Morales</a:t>
            </a:r>
          </a:p>
          <a:p>
            <a:pPr defTabSz="914378" fontAlgn="auto">
              <a:spcBef>
                <a:spcPts val="0"/>
              </a:spcBef>
              <a:spcAft>
                <a:spcPts val="450"/>
              </a:spcAft>
              <a:buClr>
                <a:srgbClr val="D34817">
                  <a:lumMod val="75000"/>
                </a:srgbClr>
              </a:buClr>
              <a:buSzPct val="85000"/>
              <a:defRPr/>
            </a:pPr>
            <a:r>
              <a:rPr lang="en-US" sz="900" dirty="0">
                <a:solidFill>
                  <a:prstClr val="white"/>
                </a:solidFill>
                <a:latin typeface="Calibri" panose="020F0502020204030204" pitchFamily="34" charset="0"/>
                <a:ea typeface="+mn-ea"/>
                <a:cs typeface="Calibri" panose="020F0502020204030204" pitchFamily="34" charset="0"/>
              </a:rPr>
              <a:t>Associate Executive Director</a:t>
            </a:r>
          </a:p>
        </p:txBody>
      </p:sp>
      <p:sp>
        <p:nvSpPr>
          <p:cNvPr id="10" name="TextBox 9">
            <a:extLst>
              <a:ext uri="{FF2B5EF4-FFF2-40B4-BE49-F238E27FC236}">
                <a16:creationId xmlns:a16="http://schemas.microsoft.com/office/drawing/2014/main" id="{E5A7163D-CC17-1252-3EF3-E6E0864F3C6B}"/>
              </a:ext>
            </a:extLst>
          </p:cNvPr>
          <p:cNvSpPr txBox="1"/>
          <p:nvPr/>
        </p:nvSpPr>
        <p:spPr>
          <a:xfrm>
            <a:off x="2373923" y="3214760"/>
            <a:ext cx="1184031" cy="571951"/>
          </a:xfrm>
          <a:prstGeom prst="rect">
            <a:avLst/>
          </a:prstGeom>
          <a:noFill/>
        </p:spPr>
        <p:txBody>
          <a:bodyPr wrap="square" rtlCol="0">
            <a:spAutoFit/>
          </a:bodyPr>
          <a:lstStyle/>
          <a:p>
            <a:pPr defTabSz="914378" fontAlgn="auto">
              <a:spcBef>
                <a:spcPts val="0"/>
              </a:spcBef>
              <a:spcAft>
                <a:spcPts val="450"/>
              </a:spcAft>
              <a:buClr>
                <a:srgbClr val="D34817">
                  <a:lumMod val="75000"/>
                </a:srgbClr>
              </a:buClr>
              <a:buSzPct val="85000"/>
              <a:defRPr/>
            </a:pPr>
            <a:r>
              <a:rPr lang="en-US" sz="900" b="1" dirty="0">
                <a:solidFill>
                  <a:prstClr val="white"/>
                </a:solidFill>
                <a:latin typeface="Calibri" panose="020F0502020204030204" pitchFamily="34" charset="0"/>
                <a:ea typeface="+mn-ea"/>
                <a:cs typeface="Calibri" panose="020F0502020204030204" pitchFamily="34" charset="0"/>
              </a:rPr>
              <a:t>Kelsey Sill, MHA</a:t>
            </a:r>
          </a:p>
          <a:p>
            <a:pPr defTabSz="914378" fontAlgn="auto">
              <a:spcBef>
                <a:spcPts val="0"/>
              </a:spcBef>
              <a:spcAft>
                <a:spcPts val="450"/>
              </a:spcAft>
              <a:buClr>
                <a:srgbClr val="D34817">
                  <a:lumMod val="75000"/>
                </a:srgbClr>
              </a:buClr>
              <a:buSzPct val="85000"/>
              <a:defRPr/>
            </a:pPr>
            <a:r>
              <a:rPr lang="en-US" sz="900" dirty="0">
                <a:solidFill>
                  <a:prstClr val="white"/>
                </a:solidFill>
                <a:latin typeface="Calibri" panose="020F0502020204030204" pitchFamily="34" charset="0"/>
                <a:ea typeface="+mn-ea"/>
                <a:cs typeface="Calibri" panose="020F0502020204030204" pitchFamily="34" charset="0"/>
              </a:rPr>
              <a:t>Associate Executive Director</a:t>
            </a:r>
          </a:p>
        </p:txBody>
      </p:sp>
      <p:sp>
        <p:nvSpPr>
          <p:cNvPr id="11" name="TextBox 10">
            <a:extLst>
              <a:ext uri="{FF2B5EF4-FFF2-40B4-BE49-F238E27FC236}">
                <a16:creationId xmlns:a16="http://schemas.microsoft.com/office/drawing/2014/main" id="{F6092C06-E2BE-3955-6F39-E52ED2771598}"/>
              </a:ext>
            </a:extLst>
          </p:cNvPr>
          <p:cNvSpPr txBox="1"/>
          <p:nvPr/>
        </p:nvSpPr>
        <p:spPr>
          <a:xfrm>
            <a:off x="5685694" y="3214760"/>
            <a:ext cx="1184031" cy="571951"/>
          </a:xfrm>
          <a:prstGeom prst="rect">
            <a:avLst/>
          </a:prstGeom>
          <a:noFill/>
        </p:spPr>
        <p:txBody>
          <a:bodyPr wrap="square" rtlCol="0">
            <a:spAutoFit/>
          </a:bodyPr>
          <a:lstStyle/>
          <a:p>
            <a:pPr defTabSz="914378" fontAlgn="auto">
              <a:spcBef>
                <a:spcPts val="0"/>
              </a:spcBef>
              <a:spcAft>
                <a:spcPts val="450"/>
              </a:spcAft>
              <a:buClr>
                <a:srgbClr val="D34817">
                  <a:lumMod val="75000"/>
                </a:srgbClr>
              </a:buClr>
              <a:buSzPct val="85000"/>
              <a:defRPr/>
            </a:pPr>
            <a:r>
              <a:rPr lang="en-US" sz="900" b="1" dirty="0">
                <a:solidFill>
                  <a:prstClr val="white"/>
                </a:solidFill>
                <a:latin typeface="Calibri" panose="020F0502020204030204" pitchFamily="34" charset="0"/>
                <a:ea typeface="+mn-ea"/>
                <a:cs typeface="Calibri" panose="020F0502020204030204" pitchFamily="34" charset="0"/>
              </a:rPr>
              <a:t>Caleb Mitchell</a:t>
            </a:r>
          </a:p>
          <a:p>
            <a:pPr defTabSz="914378" fontAlgn="auto">
              <a:spcBef>
                <a:spcPts val="0"/>
              </a:spcBef>
              <a:spcAft>
                <a:spcPts val="450"/>
              </a:spcAft>
              <a:buClr>
                <a:srgbClr val="D34817">
                  <a:lumMod val="75000"/>
                </a:srgbClr>
              </a:buClr>
              <a:buSzPct val="85000"/>
              <a:defRPr/>
            </a:pPr>
            <a:r>
              <a:rPr lang="en-US" sz="900" dirty="0">
                <a:solidFill>
                  <a:prstClr val="white"/>
                </a:solidFill>
                <a:latin typeface="Calibri" panose="020F0502020204030204" pitchFamily="34" charset="0"/>
                <a:ea typeface="+mn-ea"/>
                <a:cs typeface="Calibri" panose="020F0502020204030204" pitchFamily="34" charset="0"/>
              </a:rPr>
              <a:t>Senior Accreditation Administrator</a:t>
            </a:r>
          </a:p>
        </p:txBody>
      </p:sp>
      <p:sp>
        <p:nvSpPr>
          <p:cNvPr id="12" name="TextBox 11">
            <a:extLst>
              <a:ext uri="{FF2B5EF4-FFF2-40B4-BE49-F238E27FC236}">
                <a16:creationId xmlns:a16="http://schemas.microsoft.com/office/drawing/2014/main" id="{D621CC29-5AE4-9F76-5236-A4368CFFF226}"/>
              </a:ext>
            </a:extLst>
          </p:cNvPr>
          <p:cNvSpPr txBox="1"/>
          <p:nvPr/>
        </p:nvSpPr>
        <p:spPr>
          <a:xfrm>
            <a:off x="7291756" y="3865031"/>
            <a:ext cx="1184031" cy="571951"/>
          </a:xfrm>
          <a:prstGeom prst="rect">
            <a:avLst/>
          </a:prstGeom>
          <a:noFill/>
        </p:spPr>
        <p:txBody>
          <a:bodyPr wrap="square" rtlCol="0">
            <a:spAutoFit/>
          </a:bodyPr>
          <a:lstStyle/>
          <a:p>
            <a:pPr defTabSz="914378" fontAlgn="auto">
              <a:spcBef>
                <a:spcPts val="0"/>
              </a:spcBef>
              <a:spcAft>
                <a:spcPts val="450"/>
              </a:spcAft>
              <a:buClr>
                <a:srgbClr val="D34817">
                  <a:lumMod val="75000"/>
                </a:srgbClr>
              </a:buClr>
              <a:buSzPct val="85000"/>
              <a:defRPr/>
            </a:pPr>
            <a:r>
              <a:rPr lang="en-US" sz="900" b="1" dirty="0">
                <a:solidFill>
                  <a:prstClr val="white"/>
                </a:solidFill>
                <a:latin typeface="Calibri" panose="020F0502020204030204" pitchFamily="34" charset="0"/>
                <a:ea typeface="+mn-ea"/>
                <a:cs typeface="Calibri" panose="020F0502020204030204" pitchFamily="34" charset="0"/>
              </a:rPr>
              <a:t>Colleen Morris</a:t>
            </a:r>
          </a:p>
          <a:p>
            <a:pPr defTabSz="914378" fontAlgn="auto">
              <a:spcBef>
                <a:spcPts val="0"/>
              </a:spcBef>
              <a:spcAft>
                <a:spcPts val="450"/>
              </a:spcAft>
              <a:buClr>
                <a:srgbClr val="D34817">
                  <a:lumMod val="75000"/>
                </a:srgbClr>
              </a:buClr>
              <a:buSzPct val="85000"/>
              <a:defRPr/>
            </a:pPr>
            <a:r>
              <a:rPr lang="en-US" sz="900" dirty="0">
                <a:solidFill>
                  <a:prstClr val="white"/>
                </a:solidFill>
                <a:latin typeface="Calibri" panose="020F0502020204030204" pitchFamily="34" charset="0"/>
                <a:ea typeface="+mn-ea"/>
                <a:cs typeface="Calibri" panose="020F0502020204030204" pitchFamily="34" charset="0"/>
              </a:rPr>
              <a:t>Accreditation Administrator</a:t>
            </a:r>
          </a:p>
        </p:txBody>
      </p:sp>
    </p:spTree>
    <p:extLst>
      <p:ext uri="{BB962C8B-B14F-4D97-AF65-F5344CB8AC3E}">
        <p14:creationId xmlns:p14="http://schemas.microsoft.com/office/powerpoint/2010/main" val="42847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E4A9709-5FB6-95EE-ECFA-55A782122EA5}"/>
              </a:ext>
            </a:extLst>
          </p:cNvPr>
          <p:cNvSpPr>
            <a:spLocks noGrp="1"/>
          </p:cNvSpPr>
          <p:nvPr>
            <p:ph type="pic" sz="quarter" idx="10"/>
          </p:nvPr>
        </p:nvSpPr>
        <p:spPr/>
        <p:txBody>
          <a:bodyPr>
            <a:normAutofit/>
          </a:bodyPr>
          <a:lstStyle/>
          <a:p>
            <a:pPr marL="112014" indent="0">
              <a:buNone/>
            </a:pPr>
            <a:r>
              <a:rPr lang="en-US" sz="4800" b="1" dirty="0">
                <a:solidFill>
                  <a:schemeClr val="accent6">
                    <a:lumMod val="50000"/>
                  </a:schemeClr>
                </a:solidFill>
              </a:rPr>
              <a:t>Questions?</a:t>
            </a:r>
          </a:p>
        </p:txBody>
      </p:sp>
      <p:sp>
        <p:nvSpPr>
          <p:cNvPr id="3" name="Text Placeholder 2">
            <a:extLst>
              <a:ext uri="{FF2B5EF4-FFF2-40B4-BE49-F238E27FC236}">
                <a16:creationId xmlns:a16="http://schemas.microsoft.com/office/drawing/2014/main" id="{F6A065C0-C522-D0B5-19C2-83217B5DDD48}"/>
              </a:ext>
            </a:extLst>
          </p:cNvPr>
          <p:cNvSpPr>
            <a:spLocks noGrp="1"/>
          </p:cNvSpPr>
          <p:nvPr>
            <p:ph type="body" sz="quarter" idx="14"/>
          </p:nvPr>
        </p:nvSpPr>
        <p:spPr/>
        <p:txBody>
          <a:bodyPr/>
          <a:lstStyle/>
          <a:p>
            <a:endParaRPr lang="en-US" dirty="0"/>
          </a:p>
        </p:txBody>
      </p:sp>
      <p:sp>
        <p:nvSpPr>
          <p:cNvPr id="4" name="Text Placeholder 3">
            <a:extLst>
              <a:ext uri="{FF2B5EF4-FFF2-40B4-BE49-F238E27FC236}">
                <a16:creationId xmlns:a16="http://schemas.microsoft.com/office/drawing/2014/main" id="{CEA34AE4-A207-3FB1-2493-667D4788A4CD}"/>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EB35840F-4BCF-3D34-069C-B416FC36BFE5}"/>
              </a:ext>
            </a:extLst>
          </p:cNvPr>
          <p:cNvSpPr>
            <a:spLocks noGrp="1"/>
          </p:cNvSpPr>
          <p:nvPr>
            <p:ph type="body" sz="quarter" idx="16"/>
          </p:nvPr>
        </p:nvSpPr>
        <p:spPr/>
        <p:txBody>
          <a:bodyPr/>
          <a:lstStyle/>
          <a:p>
            <a:endParaRPr lang="en-US" dirty="0"/>
          </a:p>
        </p:txBody>
      </p:sp>
      <p:sp>
        <p:nvSpPr>
          <p:cNvPr id="6" name="Title 5">
            <a:extLst>
              <a:ext uri="{FF2B5EF4-FFF2-40B4-BE49-F238E27FC236}">
                <a16:creationId xmlns:a16="http://schemas.microsoft.com/office/drawing/2014/main" id="{6DFFDAD8-9DEE-52DA-A0EC-452858A3CEAC}"/>
              </a:ext>
            </a:extLst>
          </p:cNvPr>
          <p:cNvSpPr>
            <a:spLocks noGrp="1"/>
          </p:cNvSpPr>
          <p:nvPr>
            <p:ph type="ctrTitle"/>
          </p:nvPr>
        </p:nvSpPr>
        <p:spPr/>
        <p:txBody>
          <a:bodyPr/>
          <a:lstStyle/>
          <a:p>
            <a:r>
              <a:rPr lang="en-US" dirty="0">
                <a:solidFill>
                  <a:schemeClr val="accent6">
                    <a:lumMod val="50000"/>
                  </a:schemeClr>
                </a:solidFill>
              </a:rPr>
              <a:t>Thank You!</a:t>
            </a:r>
          </a:p>
        </p:txBody>
      </p:sp>
    </p:spTree>
    <p:extLst>
      <p:ext uri="{BB962C8B-B14F-4D97-AF65-F5344CB8AC3E}">
        <p14:creationId xmlns:p14="http://schemas.microsoft.com/office/powerpoint/2010/main" val="38542660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12948E9-A629-F005-2107-3972E427C175}"/>
              </a:ext>
            </a:extLst>
          </p:cNvPr>
          <p:cNvSpPr>
            <a:spLocks noGrp="1"/>
          </p:cNvSpPr>
          <p:nvPr>
            <p:ph type="ctrTitle"/>
          </p:nvPr>
        </p:nvSpPr>
        <p:spPr>
          <a:xfrm>
            <a:off x="293190" y="175839"/>
            <a:ext cx="6846673" cy="926452"/>
          </a:xfrm>
        </p:spPr>
        <p:txBody>
          <a:bodyPr/>
          <a:lstStyle/>
          <a:p>
            <a:r>
              <a:rPr lang="en-US" dirty="0">
                <a:solidFill>
                  <a:schemeClr val="accent6">
                    <a:lumMod val="50000"/>
                  </a:schemeClr>
                </a:solidFill>
              </a:rPr>
              <a:t>RC Membership</a:t>
            </a:r>
          </a:p>
        </p:txBody>
      </p:sp>
      <p:graphicFrame>
        <p:nvGraphicFramePr>
          <p:cNvPr id="2" name="Table 1">
            <a:extLst>
              <a:ext uri="{FF2B5EF4-FFF2-40B4-BE49-F238E27FC236}">
                <a16:creationId xmlns:a16="http://schemas.microsoft.com/office/drawing/2014/main" id="{46951CCE-12FC-3733-E093-3BB3D60B63B9}"/>
              </a:ext>
            </a:extLst>
          </p:cNvPr>
          <p:cNvGraphicFramePr>
            <a:graphicFrameLocks noGrp="1"/>
          </p:cNvGraphicFramePr>
          <p:nvPr>
            <p:extLst>
              <p:ext uri="{D42A27DB-BD31-4B8C-83A1-F6EECF244321}">
                <p14:modId xmlns:p14="http://schemas.microsoft.com/office/powerpoint/2010/main" val="522404240"/>
              </p:ext>
            </p:extLst>
          </p:nvPr>
        </p:nvGraphicFramePr>
        <p:xfrm>
          <a:off x="376842" y="1102291"/>
          <a:ext cx="8473968" cy="3865371"/>
        </p:xfrm>
        <a:graphic>
          <a:graphicData uri="http://schemas.openxmlformats.org/drawingml/2006/table">
            <a:tbl>
              <a:tblPr firstRow="1" bandRow="1">
                <a:tableStyleId>{2A488322-F2BA-4B5B-9748-0D474271808F}</a:tableStyleId>
              </a:tblPr>
              <a:tblGrid>
                <a:gridCol w="2118492">
                  <a:extLst>
                    <a:ext uri="{9D8B030D-6E8A-4147-A177-3AD203B41FA5}">
                      <a16:colId xmlns:a16="http://schemas.microsoft.com/office/drawing/2014/main" val="3749997192"/>
                    </a:ext>
                  </a:extLst>
                </a:gridCol>
                <a:gridCol w="2118492">
                  <a:extLst>
                    <a:ext uri="{9D8B030D-6E8A-4147-A177-3AD203B41FA5}">
                      <a16:colId xmlns:a16="http://schemas.microsoft.com/office/drawing/2014/main" val="1146623780"/>
                    </a:ext>
                  </a:extLst>
                </a:gridCol>
                <a:gridCol w="2118492">
                  <a:extLst>
                    <a:ext uri="{9D8B030D-6E8A-4147-A177-3AD203B41FA5}">
                      <a16:colId xmlns:a16="http://schemas.microsoft.com/office/drawing/2014/main" val="1459795191"/>
                    </a:ext>
                  </a:extLst>
                </a:gridCol>
                <a:gridCol w="2118492">
                  <a:extLst>
                    <a:ext uri="{9D8B030D-6E8A-4147-A177-3AD203B41FA5}">
                      <a16:colId xmlns:a16="http://schemas.microsoft.com/office/drawing/2014/main" val="2353523732"/>
                    </a:ext>
                  </a:extLst>
                </a:gridCol>
              </a:tblGrid>
              <a:tr h="246726">
                <a:tc>
                  <a:txBody>
                    <a:bodyPr/>
                    <a:lstStyle/>
                    <a:p>
                      <a:r>
                        <a:rPr lang="en-US" dirty="0"/>
                        <a:t>Name</a:t>
                      </a:r>
                    </a:p>
                  </a:txBody>
                  <a:tcPr/>
                </a:tc>
                <a:tc>
                  <a:txBody>
                    <a:bodyPr/>
                    <a:lstStyle/>
                    <a:p>
                      <a:r>
                        <a:rPr lang="en-US" dirty="0"/>
                        <a:t>Role</a:t>
                      </a:r>
                    </a:p>
                  </a:txBody>
                  <a:tcPr/>
                </a:tc>
                <a:tc>
                  <a:txBody>
                    <a:bodyPr/>
                    <a:lstStyle/>
                    <a:p>
                      <a:r>
                        <a:rPr lang="en-US" dirty="0"/>
                        <a:t>Name</a:t>
                      </a:r>
                    </a:p>
                  </a:txBody>
                  <a:tcPr/>
                </a:tc>
                <a:tc>
                  <a:txBody>
                    <a:bodyPr/>
                    <a:lstStyle/>
                    <a:p>
                      <a:r>
                        <a:rPr lang="en-US" dirty="0"/>
                        <a:t>Role</a:t>
                      </a:r>
                    </a:p>
                  </a:txBody>
                  <a:tcPr/>
                </a:tc>
                <a:extLst>
                  <a:ext uri="{0D108BD9-81ED-4DB2-BD59-A6C34878D82A}">
                    <a16:rowId xmlns:a16="http://schemas.microsoft.com/office/drawing/2014/main" val="3997087704"/>
                  </a:ext>
                </a:extLst>
              </a:tr>
              <a:tr h="528698">
                <a:tc>
                  <a:txBody>
                    <a:bodyPr/>
                    <a:lstStyle/>
                    <a:p>
                      <a:r>
                        <a:rPr lang="en-US" sz="1200" b="1" dirty="0"/>
                        <a:t>Mark Iannettoni</a:t>
                      </a:r>
                      <a:r>
                        <a:rPr lang="en-US" sz="1200" dirty="0"/>
                        <a:t>, MD, MBA, FACS, FCCP*</a:t>
                      </a:r>
                    </a:p>
                  </a:txBody>
                  <a:tcPr/>
                </a:tc>
                <a:tc>
                  <a:txBody>
                    <a:bodyPr/>
                    <a:lstStyle/>
                    <a:p>
                      <a:r>
                        <a:rPr lang="en-US" sz="1200" dirty="0"/>
                        <a:t>Chair</a:t>
                      </a:r>
                    </a:p>
                  </a:txBody>
                  <a:tcPr/>
                </a:tc>
                <a:tc>
                  <a:txBody>
                    <a:bodyPr/>
                    <a:lstStyle/>
                    <a:p>
                      <a:r>
                        <a:rPr lang="en-US" sz="1200" b="1" dirty="0"/>
                        <a:t>Sandra Starnes</a:t>
                      </a:r>
                      <a:r>
                        <a:rPr lang="en-US" sz="1200" dirty="0"/>
                        <a:t>, MD, FACS, FCCP</a:t>
                      </a:r>
                    </a:p>
                  </a:txBody>
                  <a:tcPr/>
                </a:tc>
                <a:tc>
                  <a:txBody>
                    <a:bodyPr/>
                    <a:lstStyle/>
                    <a:p>
                      <a:r>
                        <a:rPr lang="en-US" sz="1200" dirty="0"/>
                        <a:t>Vice-Chair</a:t>
                      </a:r>
                    </a:p>
                  </a:txBody>
                  <a:tcPr/>
                </a:tc>
                <a:extLst>
                  <a:ext uri="{0D108BD9-81ED-4DB2-BD59-A6C34878D82A}">
                    <a16:rowId xmlns:a16="http://schemas.microsoft.com/office/drawing/2014/main" val="2615956297"/>
                  </a:ext>
                </a:extLst>
              </a:tr>
              <a:tr h="428833">
                <a:tc>
                  <a:txBody>
                    <a:bodyPr/>
                    <a:lstStyle/>
                    <a:p>
                      <a:r>
                        <a:rPr lang="en-US" sz="1200" dirty="0"/>
                        <a:t>Akshitha Alvarez, MD*</a:t>
                      </a:r>
                    </a:p>
                  </a:txBody>
                  <a:tcPr/>
                </a:tc>
                <a:tc>
                  <a:txBody>
                    <a:bodyPr/>
                    <a:lstStyle/>
                    <a:p>
                      <a:r>
                        <a:rPr lang="en-US" sz="1200" dirty="0"/>
                        <a:t>Resident Member</a:t>
                      </a:r>
                    </a:p>
                  </a:txBody>
                  <a:tcPr/>
                </a:tc>
                <a:tc>
                  <a:txBody>
                    <a:bodyPr/>
                    <a:lstStyle/>
                    <a:p>
                      <a:r>
                        <a:rPr lang="en-US" sz="1200" dirty="0"/>
                        <a:t>Thomas Beaver, MD MPH</a:t>
                      </a:r>
                    </a:p>
                  </a:txBody>
                  <a:tcPr/>
                </a:tc>
                <a:tc>
                  <a:txBody>
                    <a:bodyPr/>
                    <a:lstStyle/>
                    <a:p>
                      <a:r>
                        <a:rPr lang="en-US" sz="1200" dirty="0"/>
                        <a:t>Member</a:t>
                      </a:r>
                    </a:p>
                  </a:txBody>
                  <a:tcPr/>
                </a:tc>
                <a:extLst>
                  <a:ext uri="{0D108BD9-81ED-4DB2-BD59-A6C34878D82A}">
                    <a16:rowId xmlns:a16="http://schemas.microsoft.com/office/drawing/2014/main" val="2681939191"/>
                  </a:ext>
                </a:extLst>
              </a:tr>
              <a:tr h="528698">
                <a:tc>
                  <a:txBody>
                    <a:bodyPr/>
                    <a:lstStyle/>
                    <a:p>
                      <a:r>
                        <a:rPr lang="en-US" sz="1200" dirty="0">
                          <a:solidFill>
                            <a:srgbClr val="FF0000"/>
                          </a:solidFill>
                        </a:rPr>
                        <a:t>James Jaggers, MD, FACS</a:t>
                      </a:r>
                    </a:p>
                  </a:txBody>
                  <a:tcPr/>
                </a:tc>
                <a:tc>
                  <a:txBody>
                    <a:bodyPr/>
                    <a:lstStyle/>
                    <a:p>
                      <a:r>
                        <a:rPr lang="en-US" sz="1200" dirty="0"/>
                        <a:t>Member</a:t>
                      </a:r>
                    </a:p>
                  </a:txBody>
                  <a:tcPr/>
                </a:tc>
                <a:tc>
                  <a:txBody>
                    <a:bodyPr/>
                    <a:lstStyle/>
                    <a:p>
                      <a:r>
                        <a:rPr lang="en-US" sz="1200" dirty="0"/>
                        <a:t>K. Robert Shen, MD, FACS, FCCP</a:t>
                      </a:r>
                    </a:p>
                  </a:txBody>
                  <a:tcPr/>
                </a:tc>
                <a:tc>
                  <a:txBody>
                    <a:bodyPr/>
                    <a:lstStyle/>
                    <a:p>
                      <a:r>
                        <a:rPr lang="en-US" sz="1200" dirty="0"/>
                        <a:t>Member</a:t>
                      </a:r>
                    </a:p>
                  </a:txBody>
                  <a:tcPr/>
                </a:tc>
                <a:extLst>
                  <a:ext uri="{0D108BD9-81ED-4DB2-BD59-A6C34878D82A}">
                    <a16:rowId xmlns:a16="http://schemas.microsoft.com/office/drawing/2014/main" val="2200011753"/>
                  </a:ext>
                </a:extLst>
              </a:tr>
              <a:tr h="528698">
                <a:tc>
                  <a:txBody>
                    <a:bodyPr/>
                    <a:lstStyle/>
                    <a:p>
                      <a:r>
                        <a:rPr lang="en-US" sz="1200" dirty="0"/>
                        <a:t>Mark Swofford, PhD, MHA, FACHE</a:t>
                      </a:r>
                    </a:p>
                  </a:txBody>
                  <a:tcPr/>
                </a:tc>
                <a:tc>
                  <a:txBody>
                    <a:bodyPr/>
                    <a:lstStyle/>
                    <a:p>
                      <a:r>
                        <a:rPr lang="en-US" sz="1200" dirty="0"/>
                        <a:t>Public Member</a:t>
                      </a:r>
                    </a:p>
                  </a:txBody>
                  <a:tcPr/>
                </a:tc>
                <a:tc>
                  <a:txBody>
                    <a:bodyPr/>
                    <a:lstStyle/>
                    <a:p>
                      <a:r>
                        <a:rPr lang="en-US" sz="1200" dirty="0"/>
                        <a:t>Stephen Yang, MD, FACS, FCCP</a:t>
                      </a:r>
                    </a:p>
                  </a:txBody>
                  <a:tcPr/>
                </a:tc>
                <a:tc>
                  <a:txBody>
                    <a:bodyPr/>
                    <a:lstStyle/>
                    <a:p>
                      <a:r>
                        <a:rPr lang="en-US" sz="1200" dirty="0"/>
                        <a:t>Member</a:t>
                      </a:r>
                    </a:p>
                  </a:txBody>
                  <a:tcPr/>
                </a:tc>
                <a:extLst>
                  <a:ext uri="{0D108BD9-81ED-4DB2-BD59-A6C34878D82A}">
                    <a16:rowId xmlns:a16="http://schemas.microsoft.com/office/drawing/2014/main" val="3043169463"/>
                  </a:ext>
                </a:extLst>
              </a:tr>
              <a:tr h="317219">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302699218"/>
                  </a:ext>
                </a:extLst>
              </a:tr>
              <a:tr h="428833">
                <a:tc>
                  <a:txBody>
                    <a:bodyPr/>
                    <a:lstStyle/>
                    <a:p>
                      <a:r>
                        <a:rPr lang="en-US" sz="1200" dirty="0"/>
                        <a:t>Cameron Wright, MD</a:t>
                      </a:r>
                    </a:p>
                  </a:txBody>
                  <a:tcPr/>
                </a:tc>
                <a:tc>
                  <a:txBody>
                    <a:bodyPr/>
                    <a:lstStyle/>
                    <a:p>
                      <a:r>
                        <a:rPr lang="en-US" sz="1200" dirty="0"/>
                        <a:t>Ex-Officio, ABTS</a:t>
                      </a:r>
                    </a:p>
                  </a:txBody>
                  <a:tcPr/>
                </a:tc>
                <a:tc>
                  <a:txBody>
                    <a:bodyPr/>
                    <a:lstStyle/>
                    <a:p>
                      <a:r>
                        <a:rPr lang="en-US" sz="1200" dirty="0"/>
                        <a:t>Patrice Blair, DrPH, MPH</a:t>
                      </a:r>
                    </a:p>
                  </a:txBody>
                  <a:tcPr/>
                </a:tc>
                <a:tc>
                  <a:txBody>
                    <a:bodyPr/>
                    <a:lstStyle/>
                    <a:p>
                      <a:r>
                        <a:rPr lang="en-US" sz="1200" dirty="0"/>
                        <a:t>Ex-Officio, ACS</a:t>
                      </a:r>
                    </a:p>
                  </a:txBody>
                  <a:tcPr/>
                </a:tc>
                <a:extLst>
                  <a:ext uri="{0D108BD9-81ED-4DB2-BD59-A6C34878D82A}">
                    <a16:rowId xmlns:a16="http://schemas.microsoft.com/office/drawing/2014/main" val="1982481675"/>
                  </a:ext>
                </a:extLst>
              </a:tr>
              <a:tr h="428833">
                <a:tc>
                  <a:txBody>
                    <a:bodyPr/>
                    <a:lstStyle/>
                    <a:p>
                      <a:r>
                        <a:rPr lang="en-US" dirty="0"/>
                        <a:t>*Term Ends June 30, 2025</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1108198"/>
                  </a:ext>
                </a:extLst>
              </a:tr>
              <a:tr h="428833">
                <a:tc gridSpan="4">
                  <a:txBody>
                    <a:bodyPr/>
                    <a:lstStyle/>
                    <a:p>
                      <a:r>
                        <a:rPr lang="en-US" dirty="0"/>
                        <a:t>New Members, July 1, 2025: Sara Pereira, MD,Member;  Chi Chi Do-Nguyen, DO, Resident Member</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20744523"/>
                  </a:ext>
                </a:extLst>
              </a:tr>
            </a:tbl>
          </a:graphicData>
        </a:graphic>
      </p:graphicFrame>
    </p:spTree>
    <p:extLst>
      <p:ext uri="{BB962C8B-B14F-4D97-AF65-F5344CB8AC3E}">
        <p14:creationId xmlns:p14="http://schemas.microsoft.com/office/powerpoint/2010/main" val="16010909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8B1B9253-11CC-2140-60DD-46DCC9C02CFB}"/>
              </a:ext>
            </a:extLst>
          </p:cNvPr>
          <p:cNvPicPr>
            <a:picLocks noChangeAspect="1"/>
          </p:cNvPicPr>
          <p:nvPr/>
        </p:nvPicPr>
        <p:blipFill>
          <a:blip r:embed="rId2"/>
          <a:stretch>
            <a:fillRect/>
          </a:stretch>
        </p:blipFill>
        <p:spPr>
          <a:xfrm>
            <a:off x="898071" y="0"/>
            <a:ext cx="7347857" cy="5143500"/>
          </a:xfrm>
          <a:prstGeom prst="rect">
            <a:avLst/>
          </a:prstGeom>
        </p:spPr>
      </p:pic>
    </p:spTree>
    <p:extLst>
      <p:ext uri="{BB962C8B-B14F-4D97-AF65-F5344CB8AC3E}">
        <p14:creationId xmlns:p14="http://schemas.microsoft.com/office/powerpoint/2010/main" val="26380128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EADC06F-C54A-0A19-1037-97D925CC49E2}"/>
              </a:ext>
            </a:extLst>
          </p:cNvPr>
          <p:cNvSpPr>
            <a:spLocks noGrp="1"/>
          </p:cNvSpPr>
          <p:nvPr>
            <p:ph type="ctrTitle"/>
          </p:nvPr>
        </p:nvSpPr>
        <p:spPr>
          <a:xfrm>
            <a:off x="2004137" y="98647"/>
            <a:ext cx="6846673" cy="1306875"/>
          </a:xfrm>
        </p:spPr>
        <p:txBody>
          <a:bodyPr/>
          <a:lstStyle/>
          <a:p>
            <a:r>
              <a:rPr lang="en-US" dirty="0">
                <a:solidFill>
                  <a:schemeClr val="accent6">
                    <a:lumMod val="50000"/>
                  </a:schemeClr>
                </a:solidFill>
              </a:rPr>
              <a:t>Program Info</a:t>
            </a:r>
          </a:p>
        </p:txBody>
      </p:sp>
      <p:graphicFrame>
        <p:nvGraphicFramePr>
          <p:cNvPr id="2" name="Table 1">
            <a:extLst>
              <a:ext uri="{FF2B5EF4-FFF2-40B4-BE49-F238E27FC236}">
                <a16:creationId xmlns:a16="http://schemas.microsoft.com/office/drawing/2014/main" id="{42E0C055-4791-7771-7BA0-05112DE87F98}"/>
              </a:ext>
            </a:extLst>
          </p:cNvPr>
          <p:cNvGraphicFramePr>
            <a:graphicFrameLocks noGrp="1"/>
          </p:cNvGraphicFramePr>
          <p:nvPr>
            <p:extLst>
              <p:ext uri="{D42A27DB-BD31-4B8C-83A1-F6EECF244321}">
                <p14:modId xmlns:p14="http://schemas.microsoft.com/office/powerpoint/2010/main" val="3230803314"/>
              </p:ext>
            </p:extLst>
          </p:nvPr>
        </p:nvGraphicFramePr>
        <p:xfrm>
          <a:off x="353568" y="1503123"/>
          <a:ext cx="8497240" cy="3181610"/>
        </p:xfrm>
        <a:graphic>
          <a:graphicData uri="http://schemas.openxmlformats.org/drawingml/2006/table">
            <a:tbl>
              <a:tblPr firstRow="1" bandRow="1">
                <a:tableStyleId>{2A488322-F2BA-4B5B-9748-0D474271808F}</a:tableStyleId>
              </a:tblPr>
              <a:tblGrid>
                <a:gridCol w="1699448">
                  <a:extLst>
                    <a:ext uri="{9D8B030D-6E8A-4147-A177-3AD203B41FA5}">
                      <a16:colId xmlns:a16="http://schemas.microsoft.com/office/drawing/2014/main" val="4090909354"/>
                    </a:ext>
                  </a:extLst>
                </a:gridCol>
                <a:gridCol w="1699448">
                  <a:extLst>
                    <a:ext uri="{9D8B030D-6E8A-4147-A177-3AD203B41FA5}">
                      <a16:colId xmlns:a16="http://schemas.microsoft.com/office/drawing/2014/main" val="1559205345"/>
                    </a:ext>
                  </a:extLst>
                </a:gridCol>
                <a:gridCol w="1699448">
                  <a:extLst>
                    <a:ext uri="{9D8B030D-6E8A-4147-A177-3AD203B41FA5}">
                      <a16:colId xmlns:a16="http://schemas.microsoft.com/office/drawing/2014/main" val="2907702953"/>
                    </a:ext>
                  </a:extLst>
                </a:gridCol>
                <a:gridCol w="1699448">
                  <a:extLst>
                    <a:ext uri="{9D8B030D-6E8A-4147-A177-3AD203B41FA5}">
                      <a16:colId xmlns:a16="http://schemas.microsoft.com/office/drawing/2014/main" val="2738265542"/>
                    </a:ext>
                  </a:extLst>
                </a:gridCol>
                <a:gridCol w="1699448">
                  <a:extLst>
                    <a:ext uri="{9D8B030D-6E8A-4147-A177-3AD203B41FA5}">
                      <a16:colId xmlns:a16="http://schemas.microsoft.com/office/drawing/2014/main" val="653668191"/>
                    </a:ext>
                  </a:extLst>
                </a:gridCol>
              </a:tblGrid>
              <a:tr h="636322">
                <a:tc>
                  <a:txBody>
                    <a:bodyPr/>
                    <a:lstStyle/>
                    <a:p>
                      <a:r>
                        <a:rPr lang="en-US" sz="1400" dirty="0"/>
                        <a:t>Specialty</a:t>
                      </a:r>
                    </a:p>
                  </a:txBody>
                  <a:tcPr/>
                </a:tc>
                <a:tc>
                  <a:txBody>
                    <a:bodyPr/>
                    <a:lstStyle/>
                    <a:p>
                      <a:r>
                        <a:rPr lang="en-US" sz="1400" dirty="0"/>
                        <a:t>Accredited Programs</a:t>
                      </a:r>
                    </a:p>
                  </a:txBody>
                  <a:tcPr/>
                </a:tc>
                <a:tc>
                  <a:txBody>
                    <a:bodyPr/>
                    <a:lstStyle/>
                    <a:p>
                      <a:r>
                        <a:rPr lang="en-US" sz="1400" dirty="0"/>
                        <a:t>Applications (04/28/25)</a:t>
                      </a:r>
                    </a:p>
                  </a:txBody>
                  <a:tcPr/>
                </a:tc>
                <a:tc>
                  <a:txBody>
                    <a:bodyPr/>
                    <a:lstStyle/>
                    <a:p>
                      <a:r>
                        <a:rPr lang="en-US" sz="1400" dirty="0"/>
                        <a:t>Complement Approved (24-25)</a:t>
                      </a:r>
                    </a:p>
                  </a:txBody>
                  <a:tcPr/>
                </a:tc>
                <a:tc>
                  <a:txBody>
                    <a:bodyPr/>
                    <a:lstStyle/>
                    <a:p>
                      <a:r>
                        <a:rPr lang="en-US" sz="1400" dirty="0"/>
                        <a:t>Complement Filled (24-25)</a:t>
                      </a:r>
                    </a:p>
                  </a:txBody>
                  <a:tcPr/>
                </a:tc>
                <a:extLst>
                  <a:ext uri="{0D108BD9-81ED-4DB2-BD59-A6C34878D82A}">
                    <a16:rowId xmlns:a16="http://schemas.microsoft.com/office/drawing/2014/main" val="337895944"/>
                  </a:ext>
                </a:extLst>
              </a:tr>
              <a:tr h="636322">
                <a:tc>
                  <a:txBody>
                    <a:bodyPr/>
                    <a:lstStyle/>
                    <a:p>
                      <a:r>
                        <a:rPr lang="en-US" sz="1400" dirty="0"/>
                        <a:t>Thoracic Surgery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5085901"/>
                  </a:ext>
                </a:extLst>
              </a:tr>
              <a:tr h="636322">
                <a:tc>
                  <a:txBody>
                    <a:bodyPr/>
                    <a:lstStyle/>
                    <a:p>
                      <a:r>
                        <a:rPr lang="en-US" sz="1400" b="1" dirty="0"/>
                        <a:t>     Independent</a:t>
                      </a:r>
                    </a:p>
                  </a:txBody>
                  <a:tcPr/>
                </a:tc>
                <a:tc>
                  <a:txBody>
                    <a:bodyPr/>
                    <a:lstStyle/>
                    <a:p>
                      <a:r>
                        <a:rPr lang="en-US" sz="1600" dirty="0"/>
                        <a:t>79</a:t>
                      </a:r>
                    </a:p>
                  </a:txBody>
                  <a:tcPr/>
                </a:tc>
                <a:tc>
                  <a:txBody>
                    <a:bodyPr/>
                    <a:lstStyle/>
                    <a:p>
                      <a:r>
                        <a:rPr lang="en-US" sz="1600" dirty="0"/>
                        <a:t>0</a:t>
                      </a:r>
                    </a:p>
                  </a:txBody>
                  <a:tcPr/>
                </a:tc>
                <a:tc>
                  <a:txBody>
                    <a:bodyPr/>
                    <a:lstStyle/>
                    <a:p>
                      <a:r>
                        <a:rPr lang="en-US" sz="1600" dirty="0"/>
                        <a:t>327</a:t>
                      </a:r>
                    </a:p>
                  </a:txBody>
                  <a:tcPr/>
                </a:tc>
                <a:tc>
                  <a:txBody>
                    <a:bodyPr/>
                    <a:lstStyle/>
                    <a:p>
                      <a:r>
                        <a:rPr lang="en-US" sz="1600" dirty="0"/>
                        <a:t>256</a:t>
                      </a:r>
                    </a:p>
                  </a:txBody>
                  <a:tcPr/>
                </a:tc>
                <a:extLst>
                  <a:ext uri="{0D108BD9-81ED-4DB2-BD59-A6C34878D82A}">
                    <a16:rowId xmlns:a16="http://schemas.microsoft.com/office/drawing/2014/main" val="1362452873"/>
                  </a:ext>
                </a:extLst>
              </a:tr>
              <a:tr h="636322">
                <a:tc>
                  <a:txBody>
                    <a:bodyPr/>
                    <a:lstStyle/>
                    <a:p>
                      <a:r>
                        <a:rPr lang="en-US" sz="1400" b="1" dirty="0"/>
                        <a:t>     Integrated</a:t>
                      </a:r>
                    </a:p>
                  </a:txBody>
                  <a:tcPr/>
                </a:tc>
                <a:tc>
                  <a:txBody>
                    <a:bodyPr/>
                    <a:lstStyle/>
                    <a:p>
                      <a:r>
                        <a:rPr lang="en-US" sz="1600" dirty="0"/>
                        <a:t>36</a:t>
                      </a:r>
                    </a:p>
                  </a:txBody>
                  <a:tcPr/>
                </a:tc>
                <a:tc>
                  <a:txBody>
                    <a:bodyPr/>
                    <a:lstStyle/>
                    <a:p>
                      <a:r>
                        <a:rPr lang="en-US" sz="1600" dirty="0"/>
                        <a:t>0</a:t>
                      </a:r>
                    </a:p>
                  </a:txBody>
                  <a:tcPr/>
                </a:tc>
                <a:tc>
                  <a:txBody>
                    <a:bodyPr/>
                    <a:lstStyle/>
                    <a:p>
                      <a:r>
                        <a:rPr lang="en-US" sz="1600" dirty="0"/>
                        <a:t>342</a:t>
                      </a:r>
                    </a:p>
                  </a:txBody>
                  <a:tcPr/>
                </a:tc>
                <a:tc>
                  <a:txBody>
                    <a:bodyPr/>
                    <a:lstStyle/>
                    <a:p>
                      <a:r>
                        <a:rPr lang="en-US" sz="1600" dirty="0"/>
                        <a:t>265</a:t>
                      </a:r>
                    </a:p>
                  </a:txBody>
                  <a:tcPr/>
                </a:tc>
                <a:extLst>
                  <a:ext uri="{0D108BD9-81ED-4DB2-BD59-A6C34878D82A}">
                    <a16:rowId xmlns:a16="http://schemas.microsoft.com/office/drawing/2014/main" val="3618839203"/>
                  </a:ext>
                </a:extLst>
              </a:tr>
              <a:tr h="636322">
                <a:tc>
                  <a:txBody>
                    <a:bodyPr/>
                    <a:lstStyle/>
                    <a:p>
                      <a:r>
                        <a:rPr lang="en-US" sz="1400" b="1" dirty="0"/>
                        <a:t>Congenital Cardiac Surgery</a:t>
                      </a:r>
                    </a:p>
                  </a:txBody>
                  <a:tcPr/>
                </a:tc>
                <a:tc>
                  <a:txBody>
                    <a:bodyPr/>
                    <a:lstStyle/>
                    <a:p>
                      <a:r>
                        <a:rPr lang="en-US" sz="1600" dirty="0"/>
                        <a:t>17</a:t>
                      </a:r>
                    </a:p>
                  </a:txBody>
                  <a:tcPr/>
                </a:tc>
                <a:tc>
                  <a:txBody>
                    <a:bodyPr/>
                    <a:lstStyle/>
                    <a:p>
                      <a:r>
                        <a:rPr lang="en-US" sz="1600" dirty="0"/>
                        <a:t>0</a:t>
                      </a:r>
                    </a:p>
                  </a:txBody>
                  <a:tcPr/>
                </a:tc>
                <a:tc>
                  <a:txBody>
                    <a:bodyPr/>
                    <a:lstStyle/>
                    <a:p>
                      <a:r>
                        <a:rPr lang="en-US" sz="1600" dirty="0"/>
                        <a:t>17</a:t>
                      </a:r>
                    </a:p>
                  </a:txBody>
                  <a:tcPr/>
                </a:tc>
                <a:tc>
                  <a:txBody>
                    <a:bodyPr/>
                    <a:lstStyle/>
                    <a:p>
                      <a:r>
                        <a:rPr lang="en-US" sz="1600" dirty="0"/>
                        <a:t>11</a:t>
                      </a:r>
                    </a:p>
                  </a:txBody>
                  <a:tcPr/>
                </a:tc>
                <a:extLst>
                  <a:ext uri="{0D108BD9-81ED-4DB2-BD59-A6C34878D82A}">
                    <a16:rowId xmlns:a16="http://schemas.microsoft.com/office/drawing/2014/main" val="597697058"/>
                  </a:ext>
                </a:extLst>
              </a:tr>
            </a:tbl>
          </a:graphicData>
        </a:graphic>
      </p:graphicFrame>
    </p:spTree>
    <p:extLst>
      <p:ext uri="{BB962C8B-B14F-4D97-AF65-F5344CB8AC3E}">
        <p14:creationId xmlns:p14="http://schemas.microsoft.com/office/powerpoint/2010/main" val="29086558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C828B-EC95-9FB4-F118-EEF15C6CB28C}"/>
              </a:ext>
            </a:extLst>
          </p:cNvPr>
          <p:cNvSpPr>
            <a:spLocks noGrp="1"/>
          </p:cNvSpPr>
          <p:nvPr>
            <p:ph type="ctrTitle"/>
          </p:nvPr>
        </p:nvSpPr>
        <p:spPr>
          <a:xfrm>
            <a:off x="323380" y="277171"/>
            <a:ext cx="6846673" cy="775015"/>
          </a:xfrm>
        </p:spPr>
        <p:txBody>
          <a:bodyPr anchor="b">
            <a:normAutofit/>
          </a:bodyPr>
          <a:lstStyle/>
          <a:p>
            <a:r>
              <a:rPr lang="en-US" dirty="0">
                <a:solidFill>
                  <a:schemeClr val="accent6">
                    <a:lumMod val="50000"/>
                  </a:schemeClr>
                </a:solidFill>
              </a:rPr>
              <a:t>Program Status</a:t>
            </a:r>
          </a:p>
        </p:txBody>
      </p:sp>
      <p:graphicFrame>
        <p:nvGraphicFramePr>
          <p:cNvPr id="2" name="Table 1">
            <a:extLst>
              <a:ext uri="{FF2B5EF4-FFF2-40B4-BE49-F238E27FC236}">
                <a16:creationId xmlns:a16="http://schemas.microsoft.com/office/drawing/2014/main" id="{2394FFA7-383B-DA30-FFCD-73846DD5E4C4}"/>
              </a:ext>
            </a:extLst>
          </p:cNvPr>
          <p:cNvGraphicFramePr>
            <a:graphicFrameLocks noGrp="1"/>
          </p:cNvGraphicFramePr>
          <p:nvPr>
            <p:extLst>
              <p:ext uri="{D42A27DB-BD31-4B8C-83A1-F6EECF244321}">
                <p14:modId xmlns:p14="http://schemas.microsoft.com/office/powerpoint/2010/main" val="3727017001"/>
              </p:ext>
            </p:extLst>
          </p:nvPr>
        </p:nvGraphicFramePr>
        <p:xfrm>
          <a:off x="323380" y="1052186"/>
          <a:ext cx="8497240" cy="3670124"/>
        </p:xfrm>
        <a:graphic>
          <a:graphicData uri="http://schemas.openxmlformats.org/drawingml/2006/table">
            <a:tbl>
              <a:tblPr firstRow="1" bandRow="1">
                <a:tableStyleId>{2A488322-F2BA-4B5B-9748-0D474271808F}</a:tableStyleId>
              </a:tblPr>
              <a:tblGrid>
                <a:gridCol w="1699448">
                  <a:extLst>
                    <a:ext uri="{9D8B030D-6E8A-4147-A177-3AD203B41FA5}">
                      <a16:colId xmlns:a16="http://schemas.microsoft.com/office/drawing/2014/main" val="4090909354"/>
                    </a:ext>
                  </a:extLst>
                </a:gridCol>
                <a:gridCol w="1699448">
                  <a:extLst>
                    <a:ext uri="{9D8B030D-6E8A-4147-A177-3AD203B41FA5}">
                      <a16:colId xmlns:a16="http://schemas.microsoft.com/office/drawing/2014/main" val="1559205345"/>
                    </a:ext>
                  </a:extLst>
                </a:gridCol>
                <a:gridCol w="1699448">
                  <a:extLst>
                    <a:ext uri="{9D8B030D-6E8A-4147-A177-3AD203B41FA5}">
                      <a16:colId xmlns:a16="http://schemas.microsoft.com/office/drawing/2014/main" val="2907702953"/>
                    </a:ext>
                  </a:extLst>
                </a:gridCol>
                <a:gridCol w="1699448">
                  <a:extLst>
                    <a:ext uri="{9D8B030D-6E8A-4147-A177-3AD203B41FA5}">
                      <a16:colId xmlns:a16="http://schemas.microsoft.com/office/drawing/2014/main" val="2738265542"/>
                    </a:ext>
                  </a:extLst>
                </a:gridCol>
                <a:gridCol w="1699448">
                  <a:extLst>
                    <a:ext uri="{9D8B030D-6E8A-4147-A177-3AD203B41FA5}">
                      <a16:colId xmlns:a16="http://schemas.microsoft.com/office/drawing/2014/main" val="653668191"/>
                    </a:ext>
                  </a:extLst>
                </a:gridCol>
              </a:tblGrid>
              <a:tr h="919896">
                <a:tc>
                  <a:txBody>
                    <a:bodyPr/>
                    <a:lstStyle/>
                    <a:p>
                      <a:r>
                        <a:rPr lang="en-US" sz="1400" dirty="0"/>
                        <a:t>Specialty</a:t>
                      </a:r>
                    </a:p>
                  </a:txBody>
                  <a:tcPr/>
                </a:tc>
                <a:tc>
                  <a:txBody>
                    <a:bodyPr/>
                    <a:lstStyle/>
                    <a:p>
                      <a:r>
                        <a:rPr lang="en-US" sz="1400" dirty="0"/>
                        <a:t>Initial Accreditation</a:t>
                      </a:r>
                    </a:p>
                  </a:txBody>
                  <a:tcPr/>
                </a:tc>
                <a:tc>
                  <a:txBody>
                    <a:bodyPr/>
                    <a:lstStyle/>
                    <a:p>
                      <a:r>
                        <a:rPr lang="en-US" sz="1400" dirty="0"/>
                        <a:t>Continued Accreditation</a:t>
                      </a:r>
                    </a:p>
                  </a:txBody>
                  <a:tcPr/>
                </a:tc>
                <a:tc>
                  <a:txBody>
                    <a:bodyPr/>
                    <a:lstStyle/>
                    <a:p>
                      <a:r>
                        <a:rPr lang="en-US" sz="1400" b="1" kern="1200" dirty="0">
                          <a:solidFill>
                            <a:schemeClr val="lt1"/>
                          </a:solidFill>
                          <a:latin typeface="+mn-lt"/>
                          <a:ea typeface="+mn-ea"/>
                          <a:cs typeface="+mn-cs"/>
                        </a:rPr>
                        <a:t>Continued Accreditation </a:t>
                      </a:r>
                    </a:p>
                    <a:p>
                      <a:r>
                        <a:rPr lang="en-US" sz="1400" b="1" kern="1200" dirty="0">
                          <a:solidFill>
                            <a:schemeClr val="lt1"/>
                          </a:solidFill>
                          <a:latin typeface="+mn-lt"/>
                          <a:ea typeface="+mn-ea"/>
                          <a:cs typeface="+mn-cs"/>
                        </a:rPr>
                        <a:t>with Warning</a:t>
                      </a:r>
                    </a:p>
                  </a:txBody>
                  <a:tcPr/>
                </a:tc>
                <a:tc>
                  <a:txBody>
                    <a:bodyPr/>
                    <a:lstStyle/>
                    <a:p>
                      <a:r>
                        <a:rPr lang="en-US" sz="1400" dirty="0"/>
                        <a:t>Probation/</a:t>
                      </a:r>
                    </a:p>
                    <a:p>
                      <a:r>
                        <a:rPr lang="en-US" sz="1400" dirty="0"/>
                        <a:t>Withdrawal</a:t>
                      </a:r>
                    </a:p>
                  </a:txBody>
                  <a:tcPr/>
                </a:tc>
                <a:extLst>
                  <a:ext uri="{0D108BD9-81ED-4DB2-BD59-A6C34878D82A}">
                    <a16:rowId xmlns:a16="http://schemas.microsoft.com/office/drawing/2014/main" val="337895944"/>
                  </a:ext>
                </a:extLst>
              </a:tr>
              <a:tr h="687557">
                <a:tc>
                  <a:txBody>
                    <a:bodyPr/>
                    <a:lstStyle/>
                    <a:p>
                      <a:r>
                        <a:rPr lang="en-US" sz="1400" dirty="0"/>
                        <a:t>Thoracic Surgery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5085901"/>
                  </a:ext>
                </a:extLst>
              </a:tr>
              <a:tr h="687557">
                <a:tc>
                  <a:txBody>
                    <a:bodyPr/>
                    <a:lstStyle/>
                    <a:p>
                      <a:r>
                        <a:rPr lang="en-US" sz="1400" b="1" dirty="0"/>
                        <a:t>     Independent</a:t>
                      </a:r>
                    </a:p>
                  </a:txBody>
                  <a:tcPr/>
                </a:tc>
                <a:tc>
                  <a:txBody>
                    <a:bodyPr/>
                    <a:lstStyle/>
                    <a:p>
                      <a:r>
                        <a:rPr lang="en-US" sz="1600" b="1" dirty="0"/>
                        <a:t>5 (6%)</a:t>
                      </a:r>
                    </a:p>
                  </a:txBody>
                  <a:tcPr/>
                </a:tc>
                <a:tc>
                  <a:txBody>
                    <a:bodyPr/>
                    <a:lstStyle/>
                    <a:p>
                      <a:r>
                        <a:rPr lang="en-US" sz="1600" b="1" dirty="0"/>
                        <a:t>71 (90%)</a:t>
                      </a:r>
                    </a:p>
                  </a:txBody>
                  <a:tcPr/>
                </a:tc>
                <a:tc>
                  <a:txBody>
                    <a:bodyPr/>
                    <a:lstStyle/>
                    <a:p>
                      <a:r>
                        <a:rPr lang="en-US" sz="1600" b="1" dirty="0"/>
                        <a:t>2 (3%)</a:t>
                      </a:r>
                    </a:p>
                  </a:txBody>
                  <a:tcPr/>
                </a:tc>
                <a:tc>
                  <a:txBody>
                    <a:bodyPr/>
                    <a:lstStyle/>
                    <a:p>
                      <a:r>
                        <a:rPr lang="en-US" sz="1600" b="1" dirty="0"/>
                        <a:t>1 (1%)</a:t>
                      </a:r>
                    </a:p>
                  </a:txBody>
                  <a:tcPr/>
                </a:tc>
                <a:extLst>
                  <a:ext uri="{0D108BD9-81ED-4DB2-BD59-A6C34878D82A}">
                    <a16:rowId xmlns:a16="http://schemas.microsoft.com/office/drawing/2014/main" val="1362452873"/>
                  </a:ext>
                </a:extLst>
              </a:tr>
              <a:tr h="687557">
                <a:tc>
                  <a:txBody>
                    <a:bodyPr/>
                    <a:lstStyle/>
                    <a:p>
                      <a:r>
                        <a:rPr lang="en-US" sz="1400" b="1" dirty="0"/>
                        <a:t>     Integrated</a:t>
                      </a:r>
                    </a:p>
                  </a:txBody>
                  <a:tcPr/>
                </a:tc>
                <a:tc>
                  <a:txBody>
                    <a:bodyPr/>
                    <a:lstStyle/>
                    <a:p>
                      <a:r>
                        <a:rPr lang="en-US" sz="1600" b="1" dirty="0"/>
                        <a:t>3 (8%)</a:t>
                      </a:r>
                    </a:p>
                  </a:txBody>
                  <a:tcPr/>
                </a:tc>
                <a:tc>
                  <a:txBody>
                    <a:bodyPr/>
                    <a:lstStyle/>
                    <a:p>
                      <a:r>
                        <a:rPr lang="en-US" sz="1600" b="1" dirty="0"/>
                        <a:t>31 (86%)</a:t>
                      </a:r>
                    </a:p>
                  </a:txBody>
                  <a:tcPr/>
                </a:tc>
                <a:tc>
                  <a:txBody>
                    <a:bodyPr/>
                    <a:lstStyle/>
                    <a:p>
                      <a:r>
                        <a:rPr lang="en-US" sz="1600" b="1" dirty="0"/>
                        <a:t>1 (3%)</a:t>
                      </a:r>
                    </a:p>
                  </a:txBody>
                  <a:tcPr/>
                </a:tc>
                <a:tc>
                  <a:txBody>
                    <a:bodyPr/>
                    <a:lstStyle/>
                    <a:p>
                      <a:r>
                        <a:rPr lang="en-US" sz="1600" b="1" dirty="0"/>
                        <a:t>1 (3%)</a:t>
                      </a:r>
                    </a:p>
                  </a:txBody>
                  <a:tcPr/>
                </a:tc>
                <a:extLst>
                  <a:ext uri="{0D108BD9-81ED-4DB2-BD59-A6C34878D82A}">
                    <a16:rowId xmlns:a16="http://schemas.microsoft.com/office/drawing/2014/main" val="3618839203"/>
                  </a:ext>
                </a:extLst>
              </a:tr>
              <a:tr h="687557">
                <a:tc>
                  <a:txBody>
                    <a:bodyPr/>
                    <a:lstStyle/>
                    <a:p>
                      <a:r>
                        <a:rPr lang="en-US" sz="1400" b="1" dirty="0"/>
                        <a:t>Congenital Cardiac Surgery</a:t>
                      </a:r>
                    </a:p>
                  </a:txBody>
                  <a:tcPr/>
                </a:tc>
                <a:tc>
                  <a:txBody>
                    <a:bodyPr/>
                    <a:lstStyle/>
                    <a:p>
                      <a:r>
                        <a:rPr lang="en-US" sz="1600" b="1" dirty="0"/>
                        <a:t>2 (12%)</a:t>
                      </a:r>
                    </a:p>
                  </a:txBody>
                  <a:tcPr/>
                </a:tc>
                <a:tc>
                  <a:txBody>
                    <a:bodyPr/>
                    <a:lstStyle/>
                    <a:p>
                      <a:r>
                        <a:rPr lang="en-US" sz="1600" b="1" dirty="0"/>
                        <a:t>15 (88%)</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597697058"/>
                  </a:ext>
                </a:extLst>
              </a:tr>
            </a:tbl>
          </a:graphicData>
        </a:graphic>
      </p:graphicFrame>
    </p:spTree>
    <p:extLst>
      <p:ext uri="{BB962C8B-B14F-4D97-AF65-F5344CB8AC3E}">
        <p14:creationId xmlns:p14="http://schemas.microsoft.com/office/powerpoint/2010/main" val="10998421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72E37-5413-FD2D-6FDC-92F8ACEE4D86}"/>
              </a:ext>
            </a:extLst>
          </p:cNvPr>
          <p:cNvSpPr txBox="1"/>
          <p:nvPr/>
        </p:nvSpPr>
        <p:spPr>
          <a:xfrm>
            <a:off x="378299" y="148751"/>
            <a:ext cx="6846673" cy="765649"/>
          </a:xfrm>
          <a:prstGeom prst="rect">
            <a:avLst/>
          </a:prstGeom>
        </p:spPr>
        <p:txBody>
          <a:bodyPr vert="horz" lIns="91440" tIns="45720" rIns="91440" bIns="45720" rtlCol="0" anchor="b" anchorCtr="0">
            <a:normAutofit/>
          </a:bodyPr>
          <a:lstStyle/>
          <a:p>
            <a:pPr algn="l">
              <a:spcAft>
                <a:spcPts val="600"/>
              </a:spcAft>
            </a:pPr>
            <a:r>
              <a:rPr lang="en-US" sz="4400" b="1" dirty="0">
                <a:solidFill>
                  <a:schemeClr val="accent6">
                    <a:lumMod val="50000"/>
                  </a:schemeClr>
                </a:solidFill>
                <a:latin typeface="+mj-lt"/>
                <a:ea typeface="+mj-ea"/>
                <a:cs typeface="+mj-cs"/>
              </a:rPr>
              <a:t>Citations - Independent</a:t>
            </a:r>
          </a:p>
        </p:txBody>
      </p:sp>
      <p:graphicFrame>
        <p:nvGraphicFramePr>
          <p:cNvPr id="6" name="Chart 5">
            <a:extLst>
              <a:ext uri="{FF2B5EF4-FFF2-40B4-BE49-F238E27FC236}">
                <a16:creationId xmlns:a16="http://schemas.microsoft.com/office/drawing/2014/main" id="{56347412-345C-4ABB-9000-BA0039CEA25B}"/>
              </a:ext>
            </a:extLst>
          </p:cNvPr>
          <p:cNvGraphicFramePr>
            <a:graphicFrameLocks/>
          </p:cNvGraphicFramePr>
          <p:nvPr>
            <p:extLst>
              <p:ext uri="{D42A27DB-BD31-4B8C-83A1-F6EECF244321}">
                <p14:modId xmlns:p14="http://schemas.microsoft.com/office/powerpoint/2010/main" val="1442297996"/>
              </p:ext>
            </p:extLst>
          </p:nvPr>
        </p:nvGraphicFramePr>
        <p:xfrm>
          <a:off x="378299" y="914400"/>
          <a:ext cx="8472510" cy="36538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75989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72E37-5413-FD2D-6FDC-92F8ACEE4D86}"/>
              </a:ext>
            </a:extLst>
          </p:cNvPr>
          <p:cNvSpPr txBox="1"/>
          <p:nvPr/>
        </p:nvSpPr>
        <p:spPr>
          <a:xfrm>
            <a:off x="378299" y="98648"/>
            <a:ext cx="8472512" cy="1066273"/>
          </a:xfrm>
          <a:prstGeom prst="rect">
            <a:avLst/>
          </a:prstGeom>
        </p:spPr>
        <p:txBody>
          <a:bodyPr vert="horz" lIns="91440" tIns="45720" rIns="91440" bIns="45720" rtlCol="0" anchor="b" anchorCtr="0">
            <a:normAutofit/>
          </a:bodyPr>
          <a:lstStyle/>
          <a:p>
            <a:pPr algn="l">
              <a:spcAft>
                <a:spcPts val="600"/>
              </a:spcAft>
            </a:pPr>
            <a:r>
              <a:rPr lang="en-US" sz="4400" b="1" dirty="0">
                <a:solidFill>
                  <a:schemeClr val="accent6">
                    <a:lumMod val="50000"/>
                  </a:schemeClr>
                </a:solidFill>
                <a:latin typeface="+mj-lt"/>
                <a:ea typeface="+mj-ea"/>
                <a:cs typeface="+mj-cs"/>
              </a:rPr>
              <a:t>Citations - Integrated</a:t>
            </a:r>
          </a:p>
        </p:txBody>
      </p:sp>
      <p:graphicFrame>
        <p:nvGraphicFramePr>
          <p:cNvPr id="4" name="Chart 3">
            <a:extLst>
              <a:ext uri="{FF2B5EF4-FFF2-40B4-BE49-F238E27FC236}">
                <a16:creationId xmlns:a16="http://schemas.microsoft.com/office/drawing/2014/main" id="{CC4CDBA8-87AE-4A4B-A419-7632C420516B}"/>
              </a:ext>
            </a:extLst>
          </p:cNvPr>
          <p:cNvGraphicFramePr>
            <a:graphicFrameLocks/>
          </p:cNvGraphicFramePr>
          <p:nvPr>
            <p:extLst>
              <p:ext uri="{D42A27DB-BD31-4B8C-83A1-F6EECF244321}">
                <p14:modId xmlns:p14="http://schemas.microsoft.com/office/powerpoint/2010/main" val="3548223331"/>
              </p:ext>
            </p:extLst>
          </p:nvPr>
        </p:nvGraphicFramePr>
        <p:xfrm>
          <a:off x="378299" y="1164921"/>
          <a:ext cx="8472510" cy="34297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08656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table of medical records&#10;&#10;Description automatically generated">
            <a:extLst>
              <a:ext uri="{FF2B5EF4-FFF2-40B4-BE49-F238E27FC236}">
                <a16:creationId xmlns:a16="http://schemas.microsoft.com/office/drawing/2014/main" id="{0372D208-EEC4-30CE-0B1C-998D0DE75D10}"/>
              </a:ext>
            </a:extLst>
          </p:cNvPr>
          <p:cNvPicPr>
            <a:picLocks noGrp="1" noChangeAspect="1"/>
          </p:cNvPicPr>
          <p:nvPr>
            <p:ph idx="1"/>
          </p:nvPr>
        </p:nvPicPr>
        <p:blipFill>
          <a:blip r:embed="rId2"/>
          <a:stretch>
            <a:fillRect/>
          </a:stretch>
        </p:blipFill>
        <p:spPr>
          <a:xfrm>
            <a:off x="1200980" y="1590677"/>
            <a:ext cx="6827148" cy="3003945"/>
          </a:xfrm>
          <a:prstGeom prst="rect">
            <a:avLst/>
          </a:prstGeom>
          <a:noFill/>
        </p:spPr>
      </p:pic>
      <p:sp>
        <p:nvSpPr>
          <p:cNvPr id="3" name="Title 2">
            <a:extLst>
              <a:ext uri="{FF2B5EF4-FFF2-40B4-BE49-F238E27FC236}">
                <a16:creationId xmlns:a16="http://schemas.microsoft.com/office/drawing/2014/main" id="{CACC828B-EC95-9FB4-F118-EEF15C6CB28C}"/>
              </a:ext>
            </a:extLst>
          </p:cNvPr>
          <p:cNvSpPr>
            <a:spLocks noGrp="1"/>
          </p:cNvSpPr>
          <p:nvPr>
            <p:ph type="ctrTitle"/>
          </p:nvPr>
        </p:nvSpPr>
        <p:spPr>
          <a:xfrm>
            <a:off x="2004137" y="98647"/>
            <a:ext cx="6846673" cy="1306875"/>
          </a:xfrm>
        </p:spPr>
        <p:txBody>
          <a:bodyPr anchor="b">
            <a:normAutofit/>
          </a:bodyPr>
          <a:lstStyle/>
          <a:p>
            <a:r>
              <a:rPr lang="en-US" dirty="0">
                <a:solidFill>
                  <a:schemeClr val="accent6">
                    <a:lumMod val="50000"/>
                  </a:schemeClr>
                </a:solidFill>
              </a:rPr>
              <a:t>3 Pathways</a:t>
            </a:r>
          </a:p>
        </p:txBody>
      </p:sp>
    </p:spTree>
    <p:extLst>
      <p:ext uri="{BB962C8B-B14F-4D97-AF65-F5344CB8AC3E}">
        <p14:creationId xmlns:p14="http://schemas.microsoft.com/office/powerpoint/2010/main" val="18533742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BB0F92-1A2C-AFD5-86E3-61B327FD8931}"/>
              </a:ext>
            </a:extLst>
          </p:cNvPr>
          <p:cNvSpPr>
            <a:spLocks noGrp="1"/>
          </p:cNvSpPr>
          <p:nvPr>
            <p:ph idx="1"/>
          </p:nvPr>
        </p:nvSpPr>
        <p:spPr/>
        <p:txBody>
          <a:bodyPr/>
          <a:lstStyle/>
          <a:p>
            <a:pPr marL="112014" indent="0">
              <a:buNone/>
            </a:pPr>
            <a:r>
              <a:rPr lang="en-US" dirty="0">
                <a:solidFill>
                  <a:schemeClr val="accent6">
                    <a:lumMod val="50000"/>
                  </a:schemeClr>
                </a:solidFill>
              </a:rPr>
              <a:t>Review Committee will issue an automatic citation for missed minimums</a:t>
            </a:r>
          </a:p>
          <a:p>
            <a:pPr lvl="2"/>
            <a:r>
              <a:rPr lang="en-US" dirty="0">
                <a:solidFill>
                  <a:schemeClr val="accent6">
                    <a:lumMod val="50000"/>
                  </a:schemeClr>
                </a:solidFill>
              </a:rPr>
              <a:t>ENSURE CORRECT PATHWAY IS SELECTED</a:t>
            </a:r>
          </a:p>
        </p:txBody>
      </p:sp>
      <p:sp>
        <p:nvSpPr>
          <p:cNvPr id="3" name="Title 2">
            <a:extLst>
              <a:ext uri="{FF2B5EF4-FFF2-40B4-BE49-F238E27FC236}">
                <a16:creationId xmlns:a16="http://schemas.microsoft.com/office/drawing/2014/main" id="{0CF89FC7-FCEC-F16D-37CF-D37ED03A7A92}"/>
              </a:ext>
            </a:extLst>
          </p:cNvPr>
          <p:cNvSpPr>
            <a:spLocks noGrp="1"/>
          </p:cNvSpPr>
          <p:nvPr>
            <p:ph type="ctrTitle"/>
          </p:nvPr>
        </p:nvSpPr>
        <p:spPr/>
        <p:txBody>
          <a:bodyPr/>
          <a:lstStyle/>
          <a:p>
            <a:r>
              <a:rPr lang="en-US" dirty="0">
                <a:solidFill>
                  <a:schemeClr val="accent6">
                    <a:lumMod val="50000"/>
                  </a:schemeClr>
                </a:solidFill>
              </a:rPr>
              <a:t>Pathways</a:t>
            </a:r>
          </a:p>
        </p:txBody>
      </p:sp>
    </p:spTree>
    <p:extLst>
      <p:ext uri="{BB962C8B-B14F-4D97-AF65-F5344CB8AC3E}">
        <p14:creationId xmlns:p14="http://schemas.microsoft.com/office/powerpoint/2010/main" val="3869901444"/>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ACGME PPT">
      <a:dk1>
        <a:srgbClr val="000000"/>
      </a:dk1>
      <a:lt1>
        <a:sysClr val="window" lastClr="FFFFFF"/>
      </a:lt1>
      <a:dk2>
        <a:srgbClr val="5D7880"/>
      </a:dk2>
      <a:lt2>
        <a:srgbClr val="DEDEE0"/>
      </a:lt2>
      <a:accent1>
        <a:srgbClr val="D72229"/>
      </a:accent1>
      <a:accent2>
        <a:srgbClr val="5A7681"/>
      </a:accent2>
      <a:accent3>
        <a:srgbClr val="622F7C"/>
      </a:accent3>
      <a:accent4>
        <a:srgbClr val="056735"/>
      </a:accent4>
      <a:accent5>
        <a:srgbClr val="00728F"/>
      </a:accent5>
      <a:accent6>
        <a:srgbClr val="144B8E"/>
      </a:accent6>
      <a:hlink>
        <a:srgbClr val="D72229"/>
      </a:hlink>
      <a:folHlink>
        <a:srgbClr val="E977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A973AABA96894B9724CB53AE916897" ma:contentTypeVersion="19" ma:contentTypeDescription="Create a new document." ma:contentTypeScope="" ma:versionID="9639271bae55f9f49402eed0ea98d8aa">
  <xsd:schema xmlns:xsd="http://www.w3.org/2001/XMLSchema" xmlns:xs="http://www.w3.org/2001/XMLSchema" xmlns:p="http://schemas.microsoft.com/office/2006/metadata/properties" xmlns:ns1="http://schemas.microsoft.com/sharepoint/v3" xmlns:ns2="46aed8dd-b3c0-4c22-9a49-84f7814b00d7" xmlns:ns3="27af31e0-122d-4108-b3a5-e4723d15d204" targetNamespace="http://schemas.microsoft.com/office/2006/metadata/properties" ma:root="true" ma:fieldsID="5493d5c8299a737505f2eee2a66db6c2" ns1:_="" ns2:_="" ns3:_="">
    <xsd:import namespace="http://schemas.microsoft.com/sharepoint/v3"/>
    <xsd:import namespace="46aed8dd-b3c0-4c22-9a49-84f7814b00d7"/>
    <xsd:import namespace="27af31e0-122d-4108-b3a5-e4723d15d2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aed8dd-b3c0-4c22-9a49-84f7814b0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f56bd8-1a93-4d55-be18-7d4467c34b1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af31e0-122d-4108-b3a5-e4723d15d20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4a248fa-0f2e-458d-8f63-07d852663b37}" ma:internalName="TaxCatchAll" ma:showField="CatchAllData" ma:web="27af31e0-122d-4108-b3a5-e4723d15d2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7af31e0-122d-4108-b3a5-e4723d15d204" xsi:nil="true"/>
    <lcf76f155ced4ddcb4097134ff3c332f xmlns="46aed8dd-b3c0-4c22-9a49-84f7814b00d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054339E-4EF2-4F33-86A0-EAC4C34E724B}">
  <ds:schemaRefs>
    <ds:schemaRef ds:uri="http://schemas.microsoft.com/sharepoint/v3/contenttype/forms"/>
  </ds:schemaRefs>
</ds:datastoreItem>
</file>

<file path=customXml/itemProps2.xml><?xml version="1.0" encoding="utf-8"?>
<ds:datastoreItem xmlns:ds="http://schemas.openxmlformats.org/officeDocument/2006/customXml" ds:itemID="{4D98FEE9-9660-4FA7-915F-988376CAD88D}"/>
</file>

<file path=customXml/itemProps3.xml><?xml version="1.0" encoding="utf-8"?>
<ds:datastoreItem xmlns:ds="http://schemas.openxmlformats.org/officeDocument/2006/customXml" ds:itemID="{E86D0543-A7F7-4D40-9866-9B6C96CE7DBC}">
  <ds:schemaRefs>
    <ds:schemaRef ds:uri="http://schemas.microsoft.com/office/2006/documentManagement/types"/>
    <ds:schemaRef ds:uri="http://schemas.microsoft.com/office/2006/metadata/properties"/>
    <ds:schemaRef ds:uri="http://purl.org/dc/dcmitype/"/>
    <ds:schemaRef ds:uri="http://purl.org/dc/elements/1.1/"/>
    <ds:schemaRef ds:uri="02e8a83f-4031-4720-8bba-034ac814885b"/>
    <ds:schemaRef ds:uri="http://purl.org/dc/terms/"/>
    <ds:schemaRef ds:uri="http://schemas.openxmlformats.org/package/2006/metadata/core-properties"/>
    <ds:schemaRef ds:uri="http://schemas.microsoft.com/office/infopath/2007/PartnerControls"/>
    <ds:schemaRef ds:uri="5d2e0115-5b96-4705-a274-dd8955a639c7"/>
    <ds:schemaRef ds:uri="9d3e4b6c-515d-4653-9ceb-ae340da31060"/>
    <ds:schemaRef ds:uri="http://www.w3.org/XML/1998/namespace"/>
  </ds:schemaRefs>
</ds:datastoreItem>
</file>

<file path=docMetadata/LabelInfo.xml><?xml version="1.0" encoding="utf-8"?>
<clbl:labelList xmlns:clbl="http://schemas.microsoft.com/office/2020/mipLabelMetadata">
  <clbl:label id="{addfdbf5-9cee-4578-9e62-c50909543287}" enabled="0" method="" siteId="{addfdbf5-9cee-4578-9e62-c50909543287}" removed="1"/>
</clbl:labelList>
</file>

<file path=docProps/app.xml><?xml version="1.0" encoding="utf-8"?>
<Properties xmlns="http://schemas.openxmlformats.org/officeDocument/2006/extended-properties" xmlns:vt="http://schemas.openxmlformats.org/officeDocument/2006/docPropsVTypes">
  <Template>ACGME - Template 1 - 2025</Template>
  <TotalTime>1358</TotalTime>
  <Words>747</Words>
  <Application>Microsoft Office PowerPoint</Application>
  <PresentationFormat>On-screen Show (16:9)</PresentationFormat>
  <Paragraphs>126</Paragraphs>
  <Slides>16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Akzidenz Grotesk BE</vt:lpstr>
      <vt:lpstr>Arial</vt:lpstr>
      <vt:lpstr>Calibri</vt:lpstr>
      <vt:lpstr>Gill Sans</vt:lpstr>
      <vt:lpstr>Wingdings 2</vt:lpstr>
      <vt:lpstr>Default Theme</vt:lpstr>
      <vt:lpstr>Office Theme</vt:lpstr>
      <vt:lpstr>Thoracic Surgery Review Committee Update</vt:lpstr>
      <vt:lpstr>RC Membership</vt:lpstr>
      <vt:lpstr>PowerPoint Presentation</vt:lpstr>
      <vt:lpstr>Program Info</vt:lpstr>
      <vt:lpstr>Program Status</vt:lpstr>
      <vt:lpstr>PowerPoint Presentation</vt:lpstr>
      <vt:lpstr>PowerPoint Presentation</vt:lpstr>
      <vt:lpstr>3 Pathways</vt:lpstr>
      <vt:lpstr>Pathways</vt:lpstr>
      <vt:lpstr>Program Director Changes</vt:lpstr>
      <vt:lpstr>Program Director Changes</vt:lpstr>
      <vt:lpstr>APD FTE</vt:lpstr>
      <vt:lpstr>Block Diagram</vt:lpstr>
      <vt:lpstr>Common Program Requirements (CPRs)</vt:lpstr>
      <vt:lpstr>PowerPoint Presentation</vt:lpstr>
      <vt:lpstr>Thank You!</vt:lpstr>
    </vt:vector>
  </TitlesOfParts>
  <Company>TMP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 Gueye</dc:creator>
  <cp:lastModifiedBy>Chris Fox</cp:lastModifiedBy>
  <cp:revision>4</cp:revision>
  <dcterms:created xsi:type="dcterms:W3CDTF">2016-06-16T00:48:59Z</dcterms:created>
  <dcterms:modified xsi:type="dcterms:W3CDTF">2025-04-29T13:52:07Z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0x010100B2A973AABA96894B9724CB53AE916897</vt:lpwstr>
  </property>
  <property fmtid="{D5CDD505-2E9C-101B-9397-08002B2CF9AE}" pid="3" name="Order">
    <vt:r8>100</vt:r8>
  </property>
  <property fmtid="{D5CDD505-2E9C-101B-9397-08002B2CF9AE}" pid="4" name="MediaServiceImageTags">
    <vt:lpwstr/>
  </property>
</Properties>
</file>