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3" r:id="rId3"/>
    <p:sldId id="280" r:id="rId4"/>
    <p:sldId id="258" r:id="rId5"/>
    <p:sldId id="314" r:id="rId6"/>
    <p:sldId id="315" r:id="rId7"/>
    <p:sldId id="279" r:id="rId8"/>
    <p:sldId id="281" r:id="rId9"/>
    <p:sldId id="316" r:id="rId10"/>
    <p:sldId id="31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C0E01"/>
    <a:srgbClr val="941100"/>
    <a:srgbClr val="FFFFFF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73BCF-FD2A-4877-A42B-FBF2F6E58B86}" v="11" dt="2025-04-25T14:37:07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3" autoAdjust="0"/>
    <p:restoredTop sz="93425"/>
  </p:normalViewPr>
  <p:slideViewPr>
    <p:cSldViewPr snapToGrid="0">
      <p:cViewPr varScale="1">
        <p:scale>
          <a:sx n="101" d="100"/>
          <a:sy n="101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4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9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4B93-FD01-4C74-80AF-9AE9BEDCE4C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6BC9-44B2-4288-BE9B-D51E2042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tsd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tsd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xams.tsda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xams.tsda.org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s.tsd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tsda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tsd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33600"/>
            <a:ext cx="8839200" cy="2667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2025 TSDA In-Training Exam</a:t>
            </a:r>
            <a:br>
              <a:rPr lang="en-US" sz="4800" dirty="0">
                <a:latin typeface="+mn-lt"/>
              </a:rPr>
            </a:br>
            <a:r>
              <a:rPr lang="en-US" sz="3200" dirty="0">
                <a:latin typeface="+mn-lt"/>
              </a:rPr>
              <a:t>Chair: Ravi Ghanta, MD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Cardiac Chair: Matthew Romano, MD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Thoracic Chair: Aundrea Oliver, MD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Congenital Chair: Richard Manwaring, MD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6" y="6167721"/>
            <a:ext cx="2841812" cy="4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4DBC6-A391-DEFF-69A6-5BFB2AFF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C39-2D77-D79F-8A0C-D784E143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 Suggestions?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20593-E4CB-91E6-C66A-4F1501F4C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6" y="309881"/>
            <a:ext cx="3487615" cy="595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4007B-E310-A00D-E1F1-F3D91E76DE3C}"/>
              </a:ext>
            </a:extLst>
          </p:cNvPr>
          <p:cNvSpPr txBox="1"/>
          <p:nvPr/>
        </p:nvSpPr>
        <p:spPr>
          <a:xfrm rot="1570450">
            <a:off x="6135016" y="1235272"/>
            <a:ext cx="59925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hlinkClick r:id="rId3"/>
              </a:rPr>
              <a:t>https://exams.tsda.org</a:t>
            </a:r>
            <a:endParaRPr lang="en-US" sz="495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032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84846"/>
            <a:ext cx="88392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Take-Home Message:</a:t>
            </a:r>
            <a:br>
              <a:rPr lang="en-US" sz="4800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r>
              <a:rPr lang="en-US" sz="4800" b="1" dirty="0">
                <a:solidFill>
                  <a:srgbClr val="0000FF"/>
                </a:solidFill>
                <a:latin typeface="+mn-lt"/>
              </a:rPr>
              <a:t>Consistent, evidence-based assessment of CT Surgery trainee knowledge</a:t>
            </a: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Thank You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6" y="309881"/>
            <a:ext cx="3487615" cy="595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1CB09B-6C05-1A63-8D39-2FCC5A4A0DBF}"/>
              </a:ext>
            </a:extLst>
          </p:cNvPr>
          <p:cNvSpPr txBox="1"/>
          <p:nvPr/>
        </p:nvSpPr>
        <p:spPr>
          <a:xfrm rot="19431297">
            <a:off x="8050438" y="4148486"/>
            <a:ext cx="59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https://exams.tsda.org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079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F1AFA-811B-C292-8960-23831AAE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32D1-73BF-EF9C-25FE-18C947901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662" y="1524997"/>
            <a:ext cx="6858000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TSDA ITE Purpose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B4300-4B6C-9D3C-0089-04DBE2FCB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592" y="2042298"/>
            <a:ext cx="8516815" cy="3941804"/>
          </a:xfrm>
        </p:spPr>
        <p:txBody>
          <a:bodyPr>
            <a:noAutofit/>
          </a:bodyPr>
          <a:lstStyle/>
          <a:p>
            <a:pPr algn="l"/>
            <a:endParaRPr lang="en-US" sz="3600" b="1" dirty="0"/>
          </a:p>
          <a:p>
            <a:pPr marL="800100" lvl="1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Give trainees an assessment of their knowledge strengths and gaps</a:t>
            </a:r>
          </a:p>
          <a:p>
            <a:pPr marL="800100" lvl="1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/>
              <a:t>Inform Program Directors </a:t>
            </a:r>
          </a:p>
          <a:p>
            <a:pPr marL="1257300" lvl="2" indent="-457200" algn="l">
              <a:spcBef>
                <a:spcPts val="1200"/>
              </a:spcBef>
              <a:buFont typeface="+mj-lt"/>
              <a:buAutoNum type="alphaUcPeriod"/>
            </a:pPr>
            <a:r>
              <a:rPr lang="en-US" sz="2800" b="1" dirty="0"/>
              <a:t>Knowledge base of individual trainees</a:t>
            </a:r>
          </a:p>
          <a:p>
            <a:pPr marL="1257300" lvl="2" indent="-457200" algn="l">
              <a:spcBef>
                <a:spcPts val="1200"/>
              </a:spcBef>
              <a:buFont typeface="+mj-lt"/>
              <a:buAutoNum type="alphaUcPeriod"/>
            </a:pPr>
            <a:r>
              <a:rPr lang="en-US" sz="2800" b="1" dirty="0"/>
              <a:t>Identify strengths and weaknesses of the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F2918-93D2-9961-159B-191C5156B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76" y="6145467"/>
            <a:ext cx="2748163" cy="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8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475B5-D8C6-1CED-3AFE-448310C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01E0-36C2-799D-3558-B4D9AB73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47" y="512875"/>
            <a:ext cx="10515600" cy="132556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5400" b="1" dirty="0">
                <a:latin typeface="+mn-lt"/>
              </a:rPr>
              <a:t>2025 TSDA In-Training Exam</a:t>
            </a:r>
            <a:br>
              <a:rPr lang="en-US" sz="5400" b="1" dirty="0">
                <a:latin typeface="+mn-lt"/>
              </a:rPr>
            </a:br>
            <a:r>
              <a:rPr lang="en-US" sz="2200" i="0" dirty="0">
                <a:solidFill>
                  <a:srgbClr val="1F1F1F"/>
                </a:solidFill>
                <a:effectLst/>
                <a:latin typeface="Google Sans"/>
              </a:rPr>
              <a:t>Saturday, February 8, 2025 </a:t>
            </a:r>
            <a:br>
              <a:rPr lang="en-US" sz="220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US" sz="2200" dirty="0">
                <a:solidFill>
                  <a:srgbClr val="1F1F1F"/>
                </a:solidFill>
                <a:latin typeface="Google Sans"/>
              </a:rPr>
              <a:t>M</a:t>
            </a:r>
            <a:r>
              <a:rPr lang="en-US" sz="2200" i="0" dirty="0">
                <a:solidFill>
                  <a:srgbClr val="1F1F1F"/>
                </a:solidFill>
                <a:effectLst/>
                <a:latin typeface="Google Sans"/>
              </a:rPr>
              <a:t>ake-up date on February 15, 2025</a:t>
            </a:r>
            <a:br>
              <a:rPr lang="en-US" sz="540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D2B7D-5C9D-001D-FB06-DBCF6B644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307" y="6243212"/>
            <a:ext cx="2204790" cy="376284"/>
          </a:xfrm>
          <a:prstGeom prst="rect">
            <a:avLst/>
          </a:prstGeom>
        </p:spPr>
      </p:pic>
      <p:sp>
        <p:nvSpPr>
          <p:cNvPr id="6" name="10-Point Star 5">
            <a:extLst>
              <a:ext uri="{FF2B5EF4-FFF2-40B4-BE49-F238E27FC236}">
                <a16:creationId xmlns:a16="http://schemas.microsoft.com/office/drawing/2014/main" id="{02C52563-9854-3A56-449F-59F377E915E8}"/>
              </a:ext>
            </a:extLst>
          </p:cNvPr>
          <p:cNvSpPr/>
          <p:nvPr/>
        </p:nvSpPr>
        <p:spPr>
          <a:xfrm>
            <a:off x="587830" y="1175657"/>
            <a:ext cx="5257800" cy="5317218"/>
          </a:xfrm>
          <a:prstGeom prst="star10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</a:rPr>
              <a:t>New This Year:</a:t>
            </a:r>
          </a:p>
          <a:p>
            <a:pPr algn="ctr"/>
            <a:r>
              <a:rPr lang="en-US" sz="4400" b="1" dirty="0">
                <a:solidFill>
                  <a:sysClr val="windowText" lastClr="000000"/>
                </a:solidFill>
              </a:rPr>
              <a:t>3 answers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100D2C-27E3-F105-ACA7-F29CCF0C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116" y="2420351"/>
            <a:ext cx="5257800" cy="36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Clinical scenario (Stem). 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What is the next best step?</a:t>
            </a:r>
          </a:p>
          <a:p>
            <a:pPr marL="0" indent="0">
              <a:buNone/>
            </a:pPr>
            <a:endParaRPr lang="en-US" sz="32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971550" lvl="1" indent="-514350">
              <a:buAutoNum type="alphaUcPeriod"/>
            </a:pPr>
            <a:r>
              <a:rPr lang="en-US" sz="2800" dirty="0">
                <a:solidFill>
                  <a:srgbClr val="1F1F1F"/>
                </a:solidFill>
                <a:latin typeface="Google Sans"/>
              </a:rPr>
              <a:t>Mediastinoscopy</a:t>
            </a:r>
          </a:p>
          <a:p>
            <a:pPr marL="971550" lvl="1" indent="-514350">
              <a:buAutoNum type="alphaUcPeriod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Mitral Valve</a:t>
            </a:r>
          </a:p>
          <a:p>
            <a:pPr marL="971550" lvl="1" indent="-514350">
              <a:buAutoNum type="alphaUcPeriod"/>
            </a:pPr>
            <a:r>
              <a:rPr lang="en-US" sz="2800" dirty="0">
                <a:solidFill>
                  <a:srgbClr val="1F1F1F"/>
                </a:solidFill>
                <a:latin typeface="Google Sans"/>
              </a:rPr>
              <a:t>Immunotherapy</a:t>
            </a: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3C9E6-4390-BE77-DF6B-B8ED35BDD845}"/>
              </a:ext>
            </a:extLst>
          </p:cNvPr>
          <p:cNvSpPr txBox="1"/>
          <p:nvPr/>
        </p:nvSpPr>
        <p:spPr>
          <a:xfrm>
            <a:off x="168730" y="213439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160 Multiple Choice Questions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80 Cardiac</a:t>
            </a:r>
          </a:p>
          <a:p>
            <a:pPr marL="0" indent="0" algn="ctr">
              <a:buNone/>
            </a:pP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80 Thoracic</a:t>
            </a:r>
          </a:p>
        </p:txBody>
      </p:sp>
    </p:spTree>
    <p:extLst>
      <p:ext uri="{BB962C8B-B14F-4D97-AF65-F5344CB8AC3E}">
        <p14:creationId xmlns:p14="http://schemas.microsoft.com/office/powerpoint/2010/main" val="390252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24" y="1025253"/>
            <a:ext cx="2249296" cy="402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401" y="0"/>
            <a:ext cx="4419600" cy="898772"/>
          </a:xfrm>
        </p:spPr>
        <p:txBody>
          <a:bodyPr/>
          <a:lstStyle/>
          <a:p>
            <a:pPr algn="ctr"/>
            <a:r>
              <a:rPr lang="en-US" dirty="0"/>
              <a:t>Exam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1" y="1103586"/>
            <a:ext cx="2179570" cy="37997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0791" y="5049979"/>
            <a:ext cx="219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2021</a:t>
            </a:r>
          </a:p>
          <a:p>
            <a:r>
              <a:rPr lang="en-US" sz="1400" dirty="0"/>
              <a:t>460 examinees</a:t>
            </a:r>
          </a:p>
          <a:p>
            <a:r>
              <a:rPr lang="en-US" sz="1400" dirty="0"/>
              <a:t>average grade is 62.6 %. </a:t>
            </a:r>
          </a:p>
          <a:p>
            <a:r>
              <a:rPr lang="en-US" sz="1400" dirty="0"/>
              <a:t>Average time is 3.5 hours.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0361" y="5029842"/>
            <a:ext cx="2240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2022</a:t>
            </a:r>
            <a:endParaRPr lang="en-US" sz="1400" dirty="0"/>
          </a:p>
          <a:p>
            <a:r>
              <a:rPr lang="en-US" sz="1400" dirty="0"/>
              <a:t>492 examinees</a:t>
            </a:r>
          </a:p>
          <a:p>
            <a:r>
              <a:rPr lang="en-US" sz="1400" dirty="0"/>
              <a:t>average grade is 58.3 %. </a:t>
            </a:r>
          </a:p>
          <a:p>
            <a:r>
              <a:rPr lang="en-US" sz="1400" dirty="0"/>
              <a:t>Average time is 3.5 hours.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D5D75-8077-6FB5-9008-FEB459C69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916" y="1085599"/>
            <a:ext cx="2249295" cy="3937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254517-8790-990A-F5F6-0E91C6E33CB7}"/>
              </a:ext>
            </a:extLst>
          </p:cNvPr>
          <p:cNvSpPr txBox="1"/>
          <p:nvPr/>
        </p:nvSpPr>
        <p:spPr>
          <a:xfrm>
            <a:off x="4859468" y="5049979"/>
            <a:ext cx="2404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2023</a:t>
            </a:r>
            <a:endParaRPr lang="en-US" sz="1400" dirty="0"/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515 examinees</a:t>
            </a:r>
          </a:p>
          <a:p>
            <a:r>
              <a:rPr lang="en-US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verage grade is 56.4 %. </a:t>
            </a:r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Average time is 3.6 hours. 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0326D-107D-014C-DC73-DF91884AF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809" y="1057170"/>
            <a:ext cx="2249296" cy="3965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B1D03-A7C2-F63F-50DE-432BA6CDAB82}"/>
              </a:ext>
            </a:extLst>
          </p:cNvPr>
          <p:cNvSpPr txBox="1"/>
          <p:nvPr/>
        </p:nvSpPr>
        <p:spPr>
          <a:xfrm>
            <a:off x="7252583" y="4981091"/>
            <a:ext cx="2404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2024</a:t>
            </a:r>
            <a:endParaRPr lang="en-US" sz="1400" dirty="0"/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538 examinees</a:t>
            </a:r>
          </a:p>
          <a:p>
            <a:r>
              <a:rPr lang="en-US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verage grade is 58.9 %. </a:t>
            </a:r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Average time is 3.7 hours.  </a:t>
            </a:r>
            <a:r>
              <a:rPr lang="en-US" sz="14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E07CB9-3D57-C5FD-F1EF-6CDEA46E68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45" b="1487"/>
          <a:stretch/>
        </p:blipFill>
        <p:spPr>
          <a:xfrm>
            <a:off x="9645700" y="1106619"/>
            <a:ext cx="2213136" cy="3893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AB7668-18AA-2510-4157-785FD7F07724}"/>
              </a:ext>
            </a:extLst>
          </p:cNvPr>
          <p:cNvSpPr txBox="1"/>
          <p:nvPr/>
        </p:nvSpPr>
        <p:spPr>
          <a:xfrm>
            <a:off x="9645700" y="4980208"/>
            <a:ext cx="2404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2025</a:t>
            </a:r>
            <a:endParaRPr lang="en-US" sz="1400" dirty="0"/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567 examinees</a:t>
            </a:r>
          </a:p>
          <a:p>
            <a:r>
              <a:rPr lang="en-US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verage grade is 62.2 %. </a:t>
            </a:r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Average time is 3.4 hours.  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44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25" y="1088605"/>
            <a:ext cx="2615711" cy="44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7C9F2-37C0-F8A9-48AB-D574782F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81" y="3429001"/>
            <a:ext cx="8854800" cy="2297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5D93B5-53C0-37EA-95EE-746F1C8B5062}"/>
              </a:ext>
            </a:extLst>
          </p:cNvPr>
          <p:cNvSpPr txBox="1"/>
          <p:nvPr/>
        </p:nvSpPr>
        <p:spPr>
          <a:xfrm>
            <a:off x="3099707" y="2408465"/>
            <a:ext cx="59925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hlinkClick r:id="rId4"/>
              </a:rPr>
              <a:t>https://exams.tsda.org</a:t>
            </a:r>
            <a:endParaRPr lang="en-US" sz="495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31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A722B5-DFA6-EEC0-9078-B2A80B9A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772" y="2044427"/>
            <a:ext cx="8022578" cy="389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19" y="2032105"/>
            <a:ext cx="33147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0" y="6175612"/>
            <a:ext cx="2615711" cy="446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92A9CB-9517-C299-7ACA-799CD9823133}"/>
              </a:ext>
            </a:extLst>
          </p:cNvPr>
          <p:cNvSpPr txBox="1"/>
          <p:nvPr/>
        </p:nvSpPr>
        <p:spPr>
          <a:xfrm>
            <a:off x="4455541" y="518478"/>
            <a:ext cx="59925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hlinkClick r:id="rId5"/>
              </a:rPr>
              <a:t>https://exams.tsda.org</a:t>
            </a:r>
            <a:endParaRPr lang="en-US" sz="495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9348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73AC2-91A8-52C4-6604-87A32F6A2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66B-F81E-D97A-C1F2-61C98B50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98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2025 TSDA In-Training Exam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8D62-4847-3900-F402-988B3C70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40" y="1456064"/>
            <a:ext cx="9267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Each question has a minimum of</a:t>
            </a:r>
          </a:p>
          <a:p>
            <a:pPr marL="1325563" lvl="1" indent="-254000"/>
            <a:r>
              <a:rPr lang="en-US" sz="2800" dirty="0">
                <a:solidFill>
                  <a:srgbClr val="1F1F1F"/>
                </a:solidFill>
                <a:latin typeface="Google Sans"/>
              </a:rPr>
              <a:t>	</a:t>
            </a:r>
            <a:r>
              <a:rPr lang="en-US" sz="2000" dirty="0">
                <a:solidFill>
                  <a:srgbClr val="1F1F1F"/>
                </a:solidFill>
                <a:latin typeface="Google Sans"/>
              </a:rPr>
              <a:t>Author with referenced content</a:t>
            </a:r>
          </a:p>
          <a:p>
            <a:pPr marL="1325563" lvl="1" indent="-254000"/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	Reviewer</a:t>
            </a:r>
          </a:p>
          <a:p>
            <a:pPr marL="1325563" lvl="1" indent="-254000"/>
            <a:r>
              <a:rPr lang="en-US" sz="2000" dirty="0">
                <a:solidFill>
                  <a:srgbClr val="1F1F1F"/>
                </a:solidFill>
                <a:latin typeface="Google Sans"/>
              </a:rPr>
              <a:t>	Cardiac/Thoracic Committee Chair Review</a:t>
            </a:r>
          </a:p>
          <a:p>
            <a:pPr marL="1325563" lvl="1" indent="-254000"/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	Assessment Specialist Review</a:t>
            </a:r>
          </a:p>
          <a:p>
            <a:pPr marL="1325563" lvl="1" indent="-254000"/>
            <a:r>
              <a:rPr lang="en-US" sz="2000" dirty="0">
                <a:solidFill>
                  <a:srgbClr val="1F1F1F"/>
                </a:solidFill>
                <a:latin typeface="Google Sans"/>
              </a:rPr>
              <a:t>	ITE Chair Review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66% of questions have all the above and 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at least 1 year of performance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45894-446D-06E6-8E5A-C2A9016A8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63" y="6187086"/>
            <a:ext cx="2475139" cy="422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3DCBB-FB9D-0F7C-7B45-0DE6B050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854"/>
          <a:stretch/>
        </p:blipFill>
        <p:spPr>
          <a:xfrm>
            <a:off x="982557" y="4919267"/>
            <a:ext cx="5966585" cy="1776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D622A-2FF0-556D-9C88-95EB93552D98}"/>
              </a:ext>
            </a:extLst>
          </p:cNvPr>
          <p:cNvSpPr txBox="1"/>
          <p:nvPr/>
        </p:nvSpPr>
        <p:spPr>
          <a:xfrm rot="1570450">
            <a:off x="5878739" y="2586462"/>
            <a:ext cx="59925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hlinkClick r:id="rId4"/>
              </a:rPr>
              <a:t>https://exams.tsda.org</a:t>
            </a:r>
            <a:endParaRPr lang="en-US" sz="495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4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A2991-39AB-B279-37A1-7148B31F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0AE-C57F-58A2-E328-131C7EB1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2025 TSDA In-Training Exam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4B83B-FD19-2B91-F1EE-5D86D037A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3" y="6272288"/>
            <a:ext cx="2112387" cy="360514"/>
          </a:xfrm>
          <a:prstGeom prst="rect">
            <a:avLst/>
          </a:prstGeom>
        </p:spPr>
      </p:pic>
      <p:sp>
        <p:nvSpPr>
          <p:cNvPr id="6" name="10-Point Star 5">
            <a:extLst>
              <a:ext uri="{FF2B5EF4-FFF2-40B4-BE49-F238E27FC236}">
                <a16:creationId xmlns:a16="http://schemas.microsoft.com/office/drawing/2014/main" id="{A6444E7B-BF64-0FFF-EC24-789704CEE200}"/>
              </a:ext>
            </a:extLst>
          </p:cNvPr>
          <p:cNvSpPr/>
          <p:nvPr/>
        </p:nvSpPr>
        <p:spPr>
          <a:xfrm>
            <a:off x="186868" y="1329348"/>
            <a:ext cx="4868608" cy="4942940"/>
          </a:xfrm>
          <a:prstGeom prst="star10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ITE Committee Members Earn CME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A4DE0F-AA67-7DA6-EC87-BA59AA5B0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013" y="2126928"/>
            <a:ext cx="2569335" cy="3923033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Aundrea Oliver,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Thoracic Subcommittee Chair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Antonoff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Cherie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Erkmen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Thomas Fabian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Nicole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Geissen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Barry Gibney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Lyall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Gorenstein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Doraid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Jarrar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Peter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Kneuertz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Kiran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Lagisetty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Vincent Mase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Simran Randhawa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Hai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Salfity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Dean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Schraufnagel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Rona Spector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Shelby Stewart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Monisha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Sudarshan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Jeffrey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Velotta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2577D-91F2-6317-6C02-F6C2BBAD8E9F}"/>
              </a:ext>
            </a:extLst>
          </p:cNvPr>
          <p:cNvSpPr txBox="1">
            <a:spLocks/>
          </p:cNvSpPr>
          <p:nvPr/>
        </p:nvSpPr>
        <p:spPr>
          <a:xfrm>
            <a:off x="7437444" y="2145657"/>
            <a:ext cx="2413122" cy="45058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Matthew Romano, Cardiac Subcommittee Chair</a:t>
            </a:r>
            <a:endParaRPr lang="en-US" sz="9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Muhammad Aftab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Castigliano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Bhamidipati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Marisa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Cevasco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Abdul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Elnaggar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Woodrow Farrington II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Toshinobu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Kazui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Anthony Lemaire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Scott Lick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Walter McGregor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David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Rabkin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Gary Raff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Gregory Rushing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Alex Schutz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Corinne Tan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Nicholas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Teman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Frederick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Tibayan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Panos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Vardas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Berhane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Worku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Pyongsoo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(David) Yoon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James Yun</a:t>
            </a:r>
            <a:endParaRPr lang="en-US" sz="9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50" dirty="0">
              <a:solidFill>
                <a:srgbClr val="1F1F1F"/>
              </a:solidFill>
              <a:latin typeface="Google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336EBC-61B4-6F42-29C4-D4892E3B2171}"/>
              </a:ext>
            </a:extLst>
          </p:cNvPr>
          <p:cNvSpPr txBox="1">
            <a:spLocks/>
          </p:cNvSpPr>
          <p:nvPr/>
        </p:nvSpPr>
        <p:spPr>
          <a:xfrm>
            <a:off x="10006779" y="2126929"/>
            <a:ext cx="2413122" cy="3923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Richard Mainwaring, Congenital Subcommittee Chair</a:t>
            </a:r>
            <a:endParaRPr lang="en-US" sz="10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Aaron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Abarbanell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Claude Beatty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Pirooz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Eghtesady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Joshua Hermsen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Jeremy Herrmann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Tara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Karamlou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Deborah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Kozik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Constantine Mavroudis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James O’Brien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Roeser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Matthew Stone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Jack Wallen</a:t>
            </a: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rgbClr val="1F1F1F"/>
              </a:solidFill>
              <a:latin typeface="Google Sans"/>
            </a:endParaRPr>
          </a:p>
        </p:txBody>
      </p:sp>
      <p:sp>
        <p:nvSpPr>
          <p:cNvPr id="7" name="10-Point Star 2">
            <a:extLst>
              <a:ext uri="{FF2B5EF4-FFF2-40B4-BE49-F238E27FC236}">
                <a16:creationId xmlns:a16="http://schemas.microsoft.com/office/drawing/2014/main" id="{9E2FECD1-427A-AA68-655A-B68CF440BE77}"/>
              </a:ext>
            </a:extLst>
          </p:cNvPr>
          <p:cNvSpPr/>
          <p:nvPr/>
        </p:nvSpPr>
        <p:spPr>
          <a:xfrm>
            <a:off x="2510970" y="4398593"/>
            <a:ext cx="2619830" cy="234950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Feedback to Committee Members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(Eligible for Recommendation to ABTS)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5C606-A73B-1436-2398-6B7840075496}"/>
              </a:ext>
            </a:extLst>
          </p:cNvPr>
          <p:cNvSpPr txBox="1"/>
          <p:nvPr/>
        </p:nvSpPr>
        <p:spPr>
          <a:xfrm>
            <a:off x="5935271" y="6057954"/>
            <a:ext cx="59925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hlinkClick r:id="rId3"/>
              </a:rPr>
              <a:t>https://exams.tsda.org</a:t>
            </a:r>
            <a:endParaRPr lang="en-US" sz="495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440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180-ED33-6829-B30E-0F8372FC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F3A8F-1B00-6E85-5AA7-9A9E3AAF8881}"/>
              </a:ext>
            </a:extLst>
          </p:cNvPr>
          <p:cNvSpPr txBox="1"/>
          <p:nvPr/>
        </p:nvSpPr>
        <p:spPr>
          <a:xfrm>
            <a:off x="1660634" y="2354317"/>
            <a:ext cx="9259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Do your trainees use their day off to take the exam?</a:t>
            </a:r>
          </a:p>
          <a:p>
            <a:pPr lvl="1"/>
            <a:r>
              <a:rPr lang="en-US" sz="2400" dirty="0"/>
              <a:t>	(no other clinical duties)</a:t>
            </a:r>
          </a:p>
          <a:p>
            <a:pPr lvl="1"/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Are hours taking the In-Training Exam considered work hours?</a:t>
            </a:r>
          </a:p>
          <a:p>
            <a:endParaRPr lang="en-US" sz="2400" dirty="0"/>
          </a:p>
          <a:p>
            <a:pPr marL="349250" indent="-349250"/>
            <a:r>
              <a:rPr lang="en-US" sz="2400" dirty="0"/>
              <a:t>3.  The In-Training Exam and the back up exam are both on Saturdays. Would it be helpful to have a back up exam on a weekday?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0AD97-2F4C-946B-586F-BB6C4D202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6" y="309881"/>
            <a:ext cx="3487615" cy="595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40914-0939-5ACB-4FF8-1E00DECFAEF4}"/>
              </a:ext>
            </a:extLst>
          </p:cNvPr>
          <p:cNvSpPr txBox="1"/>
          <p:nvPr/>
        </p:nvSpPr>
        <p:spPr>
          <a:xfrm>
            <a:off x="5891439" y="5786862"/>
            <a:ext cx="59925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hlinkClick r:id="rId3"/>
              </a:rPr>
              <a:t>https://exams.tsda.org</a:t>
            </a:r>
            <a:endParaRPr lang="en-US" sz="495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2486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973AABA96894B9724CB53AE916897" ma:contentTypeVersion="19" ma:contentTypeDescription="Create a new document." ma:contentTypeScope="" ma:versionID="9639271bae55f9f49402eed0ea98d8aa">
  <xsd:schema xmlns:xsd="http://www.w3.org/2001/XMLSchema" xmlns:xs="http://www.w3.org/2001/XMLSchema" xmlns:p="http://schemas.microsoft.com/office/2006/metadata/properties" xmlns:ns1="http://schemas.microsoft.com/sharepoint/v3" xmlns:ns2="46aed8dd-b3c0-4c22-9a49-84f7814b00d7" xmlns:ns3="27af31e0-122d-4108-b3a5-e4723d15d204" targetNamespace="http://schemas.microsoft.com/office/2006/metadata/properties" ma:root="true" ma:fieldsID="5493d5c8299a737505f2eee2a66db6c2" ns1:_="" ns2:_="" ns3:_="">
    <xsd:import namespace="http://schemas.microsoft.com/sharepoint/v3"/>
    <xsd:import namespace="46aed8dd-b3c0-4c22-9a49-84f7814b00d7"/>
    <xsd:import namespace="27af31e0-122d-4108-b3a5-e4723d15d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ed8dd-b3c0-4c22-9a49-84f7814b0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31e0-122d-4108-b3a5-e4723d15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a248fa-0f2e-458d-8f63-07d852663b37}" ma:internalName="TaxCatchAll" ma:showField="CatchAllData" ma:web="27af31e0-122d-4108-b3a5-e4723d15d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6aed8dd-b3c0-4c22-9a49-84f7814b00d7">
      <Terms xmlns="http://schemas.microsoft.com/office/infopath/2007/PartnerControls"/>
    </lcf76f155ced4ddcb4097134ff3c332f>
    <TaxCatchAll xmlns="27af31e0-122d-4108-b3a5-e4723d15d204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B6C314-0D54-43E6-8A20-190F6862FADE}"/>
</file>

<file path=customXml/itemProps2.xml><?xml version="1.0" encoding="utf-8"?>
<ds:datastoreItem xmlns:ds="http://schemas.openxmlformats.org/officeDocument/2006/customXml" ds:itemID="{C02132A5-994E-406D-B7CE-5D3920B895E6}"/>
</file>

<file path=customXml/itemProps3.xml><?xml version="1.0" encoding="utf-8"?>
<ds:datastoreItem xmlns:ds="http://schemas.openxmlformats.org/officeDocument/2006/customXml" ds:itemID="{C2BE09C8-821A-4929-B2BB-2E61E7A71EB2}"/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509</Words>
  <Application>Microsoft Macintosh PowerPoint</Application>
  <PresentationFormat>Widescreen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Source Sans Pro</vt:lpstr>
      <vt:lpstr>Office Theme</vt:lpstr>
      <vt:lpstr>2025 TSDA In-Training Exam Chair: Ravi Ghanta, MD Cardiac Chair: Matthew Romano, MD Thoracic Chair: Aundrea Oliver, MD Congenital Chair: Richard Manwaring, MD</vt:lpstr>
      <vt:lpstr>TSDA ITE Purpose</vt:lpstr>
      <vt:lpstr>2025 TSDA In-Training Exam Saturday, February 8, 2025  Make-up date on February 15, 2025 </vt:lpstr>
      <vt:lpstr>Exam Performance</vt:lpstr>
      <vt:lpstr>Your Report</vt:lpstr>
      <vt:lpstr>Your Report</vt:lpstr>
      <vt:lpstr>2025 TSDA In-Training Exam</vt:lpstr>
      <vt:lpstr>2025 TSDA In-Training Exam</vt:lpstr>
      <vt:lpstr>Poll</vt:lpstr>
      <vt:lpstr>Questions? Suggestions?</vt:lpstr>
      <vt:lpstr>Take-Home Message:  Consistent, evidence-based assessment of CT Surgery trainee knowledge  Thank You</vt:lpstr>
    </vt:vector>
  </TitlesOfParts>
  <Company>Temple 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Erkmen, Cherie P</dc:creator>
  <cp:lastModifiedBy>Cherie P Erkmen</cp:lastModifiedBy>
  <cp:revision>36</cp:revision>
  <dcterms:created xsi:type="dcterms:W3CDTF">2021-06-28T14:50:13Z</dcterms:created>
  <dcterms:modified xsi:type="dcterms:W3CDTF">2025-05-01T19:09:42Z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0x010100B2A973AABA96894B9724CB53AE916897</vt:lpwstr>
  </property>
</Properties>
</file>