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2712"/>
  </p:normalViewPr>
  <p:slideViewPr>
    <p:cSldViewPr snapToGrid="0">
      <p:cViewPr varScale="1">
        <p:scale>
          <a:sx n="73" d="100"/>
          <a:sy n="73" d="100"/>
        </p:scale>
        <p:origin x="10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9F1C7-4E88-5B44-978A-7F919B77F3ED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4580F-CB5D-DD41-817E-CB58DFDC5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6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4580F-CB5D-DD41-817E-CB58DFDC56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0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94580F-CB5D-DD41-817E-CB58DFDC56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30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4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2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32807"/>
            <a:ext cx="7734300" cy="4944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8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5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3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2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34836"/>
            <a:ext cx="10515600" cy="5558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4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7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3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2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34836"/>
            <a:ext cx="3932237" cy="92256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6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B3F8-2257-4DE8-B811-E2DCF38C226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2F3A4-0D58-4536-B12E-13CB0884D89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" y="0"/>
            <a:ext cx="4313206" cy="1143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54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srasurgery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idi.reich@cshs.org" TargetMode="External"/><Relationship Id="rId4" Type="http://schemas.openxmlformats.org/officeDocument/2006/relationships/hyperlink" Target="mailto:clauden_louis@urmc.rocheste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51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TSDA </a:t>
            </a:r>
            <a:r>
              <a:rPr lang="en-US" b="1" u="sng">
                <a:solidFill>
                  <a:srgbClr val="002060"/>
                </a:solidFill>
              </a:rPr>
              <a:t>Boot </a:t>
            </a:r>
            <a:r>
              <a:rPr lang="en-US" b="1" u="sng" smtClean="0">
                <a:solidFill>
                  <a:srgbClr val="002060"/>
                </a:solidFill>
              </a:rPr>
              <a:t>Camp</a:t>
            </a:r>
            <a:r>
              <a:rPr lang="en-US" b="1" u="sng" dirty="0">
                <a:solidFill>
                  <a:srgbClr val="002060"/>
                </a:solidFill>
              </a:rPr>
              <a:t/>
            </a:r>
            <a:br>
              <a:rPr lang="en-US" b="1" u="sng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Welcome to the TSRA!</a:t>
            </a:r>
            <a:br>
              <a:rPr lang="en-US" b="1" dirty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94287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i="1" dirty="0">
                <a:solidFill>
                  <a:schemeClr val="accent5">
                    <a:lumMod val="75000"/>
                  </a:schemeClr>
                </a:solidFill>
              </a:rPr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16909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solidFill>
                  <a:srgbClr val="002060"/>
                </a:solidFill>
              </a:rPr>
              <a:t>Who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Organization of all cardiothoracic (CT) surgery residents in North America – all residents are automatically members!</a:t>
            </a:r>
          </a:p>
          <a:p>
            <a:r>
              <a:rPr lang="en-US" b="1" dirty="0">
                <a:solidFill>
                  <a:srgbClr val="002060"/>
                </a:solidFill>
              </a:rPr>
              <a:t>History: </a:t>
            </a:r>
            <a:r>
              <a:rPr lang="en-US" dirty="0">
                <a:solidFill>
                  <a:srgbClr val="002060"/>
                </a:solidFill>
              </a:rPr>
              <a:t>founded in 1997 as an extension of TSDA</a:t>
            </a:r>
          </a:p>
          <a:p>
            <a:r>
              <a:rPr lang="en-US" b="1" dirty="0">
                <a:solidFill>
                  <a:srgbClr val="002060"/>
                </a:solidFill>
              </a:rPr>
              <a:t>Purpose: </a:t>
            </a:r>
            <a:r>
              <a:rPr lang="en-US" dirty="0">
                <a:solidFill>
                  <a:srgbClr val="002060"/>
                </a:solidFill>
              </a:rPr>
              <a:t>serves to represent the interests and needs of CT residents</a:t>
            </a:r>
          </a:p>
          <a:p>
            <a:r>
              <a:rPr lang="en-US" b="1" dirty="0">
                <a:solidFill>
                  <a:srgbClr val="002060"/>
                </a:solidFill>
              </a:rPr>
              <a:t>Structure: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Executive Committee (EC) serves as leadership for the TSRA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Four committees: Projects, Education, Membership, and Communication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EC positions are elected at the start of the academic year, residents are free to join any committee(s)</a:t>
            </a:r>
          </a:p>
        </p:txBody>
      </p:sp>
    </p:spTree>
    <p:extLst>
      <p:ext uri="{BB962C8B-B14F-4D97-AF65-F5344CB8AC3E}">
        <p14:creationId xmlns:p14="http://schemas.microsoft.com/office/powerpoint/2010/main" val="2366231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D51EBA-4946-1D4E-93D6-E6DCFF22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rgbClr val="002060"/>
                </a:solidFill>
              </a:rPr>
              <a:t>Structure of the Executive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C0AF05-443A-D34C-A2ED-1A158F1D1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851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Officers: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Xiaoying Lou, Emory University, President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Justin Watson, OHSU, Vice-President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Alex Brescia, University of Michigan, Secretary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Heidi Reich, Cleveland Clinic, Treasurer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Peter Chen, UT Health Science-Houston, Immediate Past-President</a:t>
            </a:r>
          </a:p>
          <a:p>
            <a:r>
              <a:rPr lang="en-US" b="1" dirty="0">
                <a:solidFill>
                  <a:srgbClr val="002060"/>
                </a:solidFill>
              </a:rPr>
              <a:t>Committee Members: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David Blitzer, Columbia University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Jordan Bloom, MGH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Garrett Coyan, University of Pittsburgh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Jason Han, University of Pennsylvania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Clauden Louis, University of Rochester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James Mehaffey, University of Virginia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Anthony Mozer, Northwestern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7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solidFill>
                  <a:srgbClr val="002060"/>
                </a:solidFill>
              </a:rPr>
              <a:t>What We Provide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2060"/>
                </a:solidFill>
              </a:rPr>
              <a:t>Resources: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Review of Cardiothoracic Surgery – </a:t>
            </a:r>
            <a:r>
              <a:rPr lang="en-US" i="1" dirty="0">
                <a:solidFill>
                  <a:srgbClr val="002060"/>
                </a:solidFill>
              </a:rPr>
              <a:t>now in it’s 2</a:t>
            </a:r>
            <a:r>
              <a:rPr lang="en-US" i="1" baseline="30000" dirty="0">
                <a:solidFill>
                  <a:srgbClr val="002060"/>
                </a:solidFill>
              </a:rPr>
              <a:t>nd</a:t>
            </a:r>
            <a:r>
              <a:rPr lang="en-US" i="1" dirty="0">
                <a:solidFill>
                  <a:srgbClr val="002060"/>
                </a:solidFill>
              </a:rPr>
              <a:t> edition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Pocket Mentor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Review Multiple Choice Question App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Clinical Scenarios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Operative Dictations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Podcasts with 97 podcasts and counting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Intern Survival Guide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 Algorithms – </a:t>
            </a:r>
            <a:r>
              <a:rPr lang="en-US" i="1" dirty="0">
                <a:solidFill>
                  <a:srgbClr val="002060"/>
                </a:solidFill>
              </a:rPr>
              <a:t>our newest resource available for purchase now</a:t>
            </a:r>
          </a:p>
          <a:p>
            <a:pPr lvl="1">
              <a:lnSpc>
                <a:spcPct val="80000"/>
              </a:lnSpc>
            </a:pPr>
            <a:r>
              <a:rPr lang="en-US" i="1" dirty="0">
                <a:solidFill>
                  <a:srgbClr val="002060"/>
                </a:solidFill>
              </a:rPr>
              <a:t>New this year: </a:t>
            </a:r>
            <a:r>
              <a:rPr lang="en-US" dirty="0">
                <a:solidFill>
                  <a:srgbClr val="002060"/>
                </a:solidFill>
              </a:rPr>
              <a:t>TSRA Clinical Scenarios – 2</a:t>
            </a:r>
            <a:r>
              <a:rPr lang="en-US" baseline="30000" dirty="0">
                <a:solidFill>
                  <a:srgbClr val="002060"/>
                </a:solidFill>
              </a:rPr>
              <a:t>nd</a:t>
            </a:r>
            <a:r>
              <a:rPr lang="en-US" dirty="0">
                <a:solidFill>
                  <a:srgbClr val="002060"/>
                </a:solidFill>
              </a:rPr>
              <a:t> edition in progress, TSRA Literature Review, monthly resident newsletters, and more!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2060"/>
                </a:solidFill>
              </a:rPr>
              <a:t>Networking: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Mentorship Program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Socials at AATS and STS</a:t>
            </a:r>
          </a:p>
        </p:txBody>
      </p:sp>
    </p:spTree>
    <p:extLst>
      <p:ext uri="{BB962C8B-B14F-4D97-AF65-F5344CB8AC3E}">
        <p14:creationId xmlns:p14="http://schemas.microsoft.com/office/powerpoint/2010/main" val="3122141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u="sng" dirty="0">
                <a:solidFill>
                  <a:srgbClr val="002060"/>
                </a:solidFill>
              </a:rPr>
              <a:t>What We Provide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2060"/>
                </a:solidFill>
              </a:rPr>
              <a:t>Research: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Opportunities to submit proposals to conduct research using the nation-wide resident listserv on projects related to resident education and training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Has resulted in numerous publications in top-ranked journals over the years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Any TSRA member can submit a research proposal!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2060"/>
                </a:solidFill>
              </a:rPr>
              <a:t>Career Guidance: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STS/AATS Resident Luncheons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Transitions to Practice Resources</a:t>
            </a:r>
          </a:p>
          <a:p>
            <a:pPr>
              <a:lnSpc>
                <a:spcPct val="80000"/>
              </a:lnSpc>
            </a:pPr>
            <a:r>
              <a:rPr lang="en-US" b="1" dirty="0">
                <a:solidFill>
                  <a:srgbClr val="002060"/>
                </a:solidFill>
              </a:rPr>
              <a:t>Awards: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Annual Socrates and McGoon Awards for faculty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TSRA/STS Traveling Fellowship 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2060"/>
                </a:solidFill>
              </a:rPr>
              <a:t>Global Surgery Fellowship</a:t>
            </a:r>
          </a:p>
          <a:p>
            <a:r>
              <a:rPr lang="en-US" b="1" dirty="0">
                <a:solidFill>
                  <a:srgbClr val="002060"/>
                </a:solidFill>
              </a:rPr>
              <a:t>Collaborations with Other Societies: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TSRA members can apply for free “Fellow-in-Training” membership to the American College of Cardiology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2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u="sng" dirty="0">
                <a:solidFill>
                  <a:srgbClr val="002060"/>
                </a:solidFill>
              </a:rPr>
              <a:t>How To Get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1362"/>
            <a:ext cx="108204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Keep an eye out for monthly blast emails for the latest resources and opportunities for CT residents. </a:t>
            </a:r>
          </a:p>
          <a:p>
            <a:r>
              <a:rPr lang="en-US" dirty="0">
                <a:solidFill>
                  <a:srgbClr val="002060"/>
                </a:solidFill>
              </a:rPr>
              <a:t>Find us at </a:t>
            </a:r>
            <a:r>
              <a:rPr lang="en-U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www.tsranet.org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r>
              <a:rPr lang="en-US" dirty="0">
                <a:solidFill>
                  <a:srgbClr val="002060"/>
                </a:solidFill>
              </a:rPr>
              <a:t>Follow our Twitter </a:t>
            </a:r>
            <a:r>
              <a:rPr lang="en-US" b="1" dirty="0">
                <a:solidFill>
                  <a:srgbClr val="002060"/>
                </a:solidFill>
              </a:rPr>
              <a:t>@TSRA_official</a:t>
            </a:r>
            <a:r>
              <a:rPr lang="en-US" dirty="0">
                <a:solidFill>
                  <a:srgbClr val="002060"/>
                </a:solidFill>
              </a:rPr>
              <a:t>. For general questions, feel free to contact us at </a:t>
            </a:r>
            <a:r>
              <a:rPr lang="en-U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tsrasurgery@gmail.com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r>
              <a:rPr lang="en-US" dirty="0">
                <a:solidFill>
                  <a:srgbClr val="002060"/>
                </a:solidFill>
              </a:rPr>
              <a:t>It’s not too late to join a committee!</a:t>
            </a:r>
          </a:p>
          <a:p>
            <a:pPr lvl="1"/>
            <a:r>
              <a:rPr lang="en-US" sz="2000" b="1" dirty="0">
                <a:solidFill>
                  <a:srgbClr val="002060"/>
                </a:solidFill>
              </a:rPr>
              <a:t>Projects: </a:t>
            </a:r>
            <a:r>
              <a:rPr lang="en-US" sz="2000" dirty="0">
                <a:solidFill>
                  <a:srgbClr val="002060"/>
                </a:solidFill>
              </a:rPr>
              <a:t>podcasts, clinical scenarios revision, literature review project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Contact Clauden Louis, Projects Chair at </a:t>
            </a:r>
            <a:r>
              <a:rPr lang="en-US" b="1" u="sng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clauden_louis@urmc.rochester.edu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sz="2000" b="1" dirty="0">
                <a:solidFill>
                  <a:srgbClr val="002060"/>
                </a:solidFill>
              </a:rPr>
              <a:t>Education: </a:t>
            </a:r>
            <a:r>
              <a:rPr lang="en-US" sz="2000" dirty="0">
                <a:solidFill>
                  <a:srgbClr val="002060"/>
                </a:solidFill>
              </a:rPr>
              <a:t>survey research proposals, Global Surgery &amp; Traveling Fellowships, organizing STS luncheon, question bank and board preparation materials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Contact Hunter Mehaffey, Education Chair at </a:t>
            </a:r>
            <a:r>
              <a:rPr lang="en-US" b="1" i="1" u="sng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jhm9t@hscmail.mcc.virginia.edu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sz="2000" b="1" dirty="0">
                <a:solidFill>
                  <a:srgbClr val="002060"/>
                </a:solidFill>
              </a:rPr>
              <a:t>Membership: </a:t>
            </a:r>
            <a:r>
              <a:rPr lang="en-US" sz="2000" dirty="0">
                <a:solidFill>
                  <a:srgbClr val="002060"/>
                </a:solidFill>
              </a:rPr>
              <a:t>mentorship program, outreach to general surgery residents, organizing AATS and STS socials/networking opportunities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Contact Jordan Bloom, Membership Chair at </a:t>
            </a:r>
            <a:r>
              <a:rPr lang="en-US" b="1" u="sng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jpbloom@mgh.harvard.edu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RA Template Slide.pptx" id="{46B5DDBF-59DF-4BA6-87FB-8CB1841D9866}" vid="{5215E61F-6885-415A-BADD-9C4D9CA0C8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TSRA Template Slide</Template>
  <TotalTime>104</TotalTime>
  <Words>484</Words>
  <Application>Microsoft Office PowerPoint</Application>
  <PresentationFormat>Widescreen</PresentationFormat>
  <Paragraphs>66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TSDA Boot Camp Welcome to the TSRA! </vt:lpstr>
      <vt:lpstr>Who We Are</vt:lpstr>
      <vt:lpstr>Structure of the Executive Committee</vt:lpstr>
      <vt:lpstr>What We Provide</vt:lpstr>
      <vt:lpstr>What We Provide</vt:lpstr>
      <vt:lpstr>How To Get Involved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Winer, Beth</dc:creator>
  <cp:lastModifiedBy>Winer, Beth</cp:lastModifiedBy>
  <cp:revision>15</cp:revision>
  <dcterms:created xsi:type="dcterms:W3CDTF">2019-08-12T19:22:16Z</dcterms:created>
  <dcterms:modified xsi:type="dcterms:W3CDTF">2019-08-22T16:47:10Z</dcterms:modified>
</cp:coreProperties>
</file>